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67" r:id="rId14"/>
    <p:sldId id="273" r:id="rId15"/>
    <p:sldId id="268" r:id="rId16"/>
    <p:sldId id="269" r:id="rId17"/>
    <p:sldId id="270" r:id="rId18"/>
    <p:sldId id="272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</a:t>
            </a:r>
            <a:r>
              <a:rPr lang="ru-RU" dirty="0" smtClean="0"/>
              <a:t>одготови</a:t>
            </a:r>
            <a:r>
              <a:rPr lang="ru-RU" dirty="0" smtClean="0"/>
              <a:t>ла  </a:t>
            </a:r>
          </a:p>
          <a:p>
            <a:r>
              <a:rPr lang="ru-RU" dirty="0" smtClean="0"/>
              <a:t>Воспитатель МБДОУ №244</a:t>
            </a:r>
          </a:p>
          <a:p>
            <a:r>
              <a:rPr lang="ru-RU" dirty="0"/>
              <a:t>г</a:t>
            </a:r>
            <a:r>
              <a:rPr lang="ru-RU" dirty="0" smtClean="0"/>
              <a:t>. Ульяновска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Горохова  </a:t>
            </a:r>
            <a:r>
              <a:rPr lang="ru-RU" dirty="0" smtClean="0"/>
              <a:t>Т.В.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96752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Реализация образовательной программы «От рождения до школы» </a:t>
            </a:r>
          </a:p>
          <a:p>
            <a:pPr algn="ctr"/>
            <a:r>
              <a:rPr lang="ru-RU" sz="3600" dirty="0" smtClean="0"/>
              <a:t>по разделу </a:t>
            </a:r>
          </a:p>
          <a:p>
            <a:pPr algn="ctr"/>
            <a:r>
              <a:rPr lang="ru-RU" sz="3600" dirty="0" smtClean="0"/>
              <a:t>«Социально-коммуникативное развитие»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7361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60790"/>
              </p:ext>
            </p:extLst>
          </p:nvPr>
        </p:nvGraphicFramePr>
        <p:xfrm>
          <a:off x="0" y="0"/>
          <a:ext cx="9180512" cy="6885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600"/>
                <a:gridCol w="2232248"/>
                <a:gridCol w="59766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Возраст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«Детство»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«От рождения до</a:t>
                      </a:r>
                      <a:r>
                        <a:rPr lang="ru-RU" sz="1400" b="0" baseline="0" dirty="0" smtClean="0"/>
                        <a:t> школы»</a:t>
                      </a:r>
                      <a:endParaRPr lang="ru-RU" sz="1400" b="0" dirty="0"/>
                    </a:p>
                  </a:txBody>
                  <a:tcPr/>
                </a:tc>
              </a:tr>
              <a:tr h="6514544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4-5 лет 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-развитие навыков самообслуживания.</a:t>
                      </a:r>
                    </a:p>
                    <a:p>
                      <a:r>
                        <a:rPr lang="ru-RU" sz="1400" b="0" dirty="0" smtClean="0"/>
                        <a:t>Формировать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умение самостоятельно заправлять кровать.</a:t>
                      </a:r>
                    </a:p>
                    <a:p>
                      <a:r>
                        <a:rPr lang="ru-RU" sz="1400" b="0" dirty="0" smtClean="0"/>
                        <a:t>Приучать самостоятельно готовить свое рабочее место и убирать его</a:t>
                      </a:r>
                    </a:p>
                    <a:p>
                      <a:r>
                        <a:rPr lang="ru-RU" sz="1400" b="0" dirty="0" smtClean="0"/>
                        <a:t>после окончания занятий рисованием, лепкой, аппликацией (мыть</a:t>
                      </a:r>
                    </a:p>
                    <a:p>
                      <a:r>
                        <a:rPr lang="ru-RU" sz="1400" b="0" dirty="0" smtClean="0"/>
                        <a:t>баночки, кисти, протирать стол и т. д.), прибираться после игр с песком и водой.</a:t>
                      </a:r>
                    </a:p>
                    <a:p>
                      <a:r>
                        <a:rPr lang="ru-RU" sz="1400" b="1" dirty="0" smtClean="0"/>
                        <a:t>-приобщение к труду.</a:t>
                      </a:r>
                    </a:p>
                    <a:p>
                      <a:r>
                        <a:rPr lang="ru-RU" sz="1400" b="0" dirty="0" smtClean="0"/>
                        <a:t>Учить детей самостоятельно выполнять обязанности дежурных по столовой: аккуратно расставлять хлебницы, чашки с блюдцами, тарелки,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err="1" smtClean="0"/>
                        <a:t>салфетницы</a:t>
                      </a:r>
                      <a:r>
                        <a:rPr lang="ru-RU" sz="1400" b="0" dirty="0" smtClean="0"/>
                        <a:t>, раскладывать столовые приборы (ложки, вилки, ножи).</a:t>
                      </a:r>
                    </a:p>
                    <a:p>
                      <a:r>
                        <a:rPr lang="ru-RU" sz="1400" b="0" dirty="0" smtClean="0"/>
                        <a:t>Поддерживать инициативу детей при выполнении посильной работы</a:t>
                      </a:r>
                    </a:p>
                    <a:p>
                      <a:r>
                        <a:rPr lang="ru-RU" sz="1400" b="0" dirty="0" smtClean="0"/>
                        <a:t>(ухаживать за комнатными растениями, поливать их, расчищать снег,</a:t>
                      </a:r>
                    </a:p>
                    <a:p>
                      <a:r>
                        <a:rPr lang="ru-RU" sz="1400" b="0" dirty="0" smtClean="0"/>
                        <a:t>подкармливать зимующих птиц и пр.).</a:t>
                      </a:r>
                    </a:p>
                    <a:p>
                      <a:r>
                        <a:rPr lang="ru-RU" sz="1400" b="0" dirty="0" smtClean="0"/>
                        <a:t>Продолжать воспитывать ценностное отношение к собственному</a:t>
                      </a:r>
                    </a:p>
                    <a:p>
                      <a:r>
                        <a:rPr lang="ru-RU" sz="1400" b="0" dirty="0" smtClean="0"/>
                        <a:t>труду, труду других людей. Знакомить детей с профессиями близких</a:t>
                      </a:r>
                    </a:p>
                    <a:p>
                      <a:r>
                        <a:rPr lang="ru-RU" sz="1400" b="0" dirty="0" smtClean="0"/>
                        <a:t>людей, подчеркивать значимость их труда. Формировать интерес</a:t>
                      </a:r>
                    </a:p>
                    <a:p>
                      <a:r>
                        <a:rPr lang="ru-RU" sz="1400" b="0" dirty="0" smtClean="0"/>
                        <a:t>к профессиям родителей.</a:t>
                      </a:r>
                    </a:p>
                    <a:p>
                      <a:r>
                        <a:rPr lang="ru-RU" sz="1400" b="1" dirty="0" smtClean="0"/>
                        <a:t>-формирование основ безопасности. </a:t>
                      </a:r>
                    </a:p>
                    <a:p>
                      <a:r>
                        <a:rPr lang="ru-RU" sz="1400" b="0" dirty="0" smtClean="0"/>
                        <a:t>Формировать элементарные навыки безопасности собственной</a:t>
                      </a:r>
                    </a:p>
                    <a:p>
                      <a:r>
                        <a:rPr lang="ru-RU" sz="1400" b="0" dirty="0" smtClean="0"/>
                        <a:t>жизнедеятельности: знакомить с правилами безопасного поведения</a:t>
                      </a:r>
                    </a:p>
                    <a:p>
                      <a:r>
                        <a:rPr lang="ru-RU" sz="1400" b="0" dirty="0" smtClean="0"/>
                        <a:t>во время игр, использования игрового оборудования; с правилами</a:t>
                      </a:r>
                    </a:p>
                    <a:p>
                      <a:r>
                        <a:rPr lang="ru-RU" sz="1400" b="0" dirty="0" smtClean="0"/>
                        <a:t>поведения с незнакомыми людьми. Закреплять у детей знание своего</a:t>
                      </a:r>
                    </a:p>
                    <a:p>
                      <a:r>
                        <a:rPr lang="ru-RU" sz="1400" b="0" dirty="0" smtClean="0"/>
                        <a:t>имени, фамилии, возраста, имен родителей, формировать представления о правилах поведения в сложных ситуациях (потерялся, ушибся, проголодался и пр.). Рассказать детям о причинах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возникновения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пожаров и о работе пожарных.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50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096270"/>
              </p:ext>
            </p:extLst>
          </p:nvPr>
        </p:nvGraphicFramePr>
        <p:xfrm>
          <a:off x="-34335" y="0"/>
          <a:ext cx="9214847" cy="728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935"/>
                <a:gridCol w="2232248"/>
                <a:gridCol w="59766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Возраст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«Детство»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«От</a:t>
                      </a:r>
                      <a:r>
                        <a:rPr lang="ru-RU" sz="1400" b="0" baseline="0" dirty="0" smtClean="0"/>
                        <a:t> рождения до школы»</a:t>
                      </a:r>
                      <a:endParaRPr lang="ru-RU" sz="1400" b="0" dirty="0"/>
                    </a:p>
                  </a:txBody>
                  <a:tcPr/>
                </a:tc>
              </a:tr>
              <a:tr h="6514544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5-6 лет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1.Дошкольник входит в мир социальных отношений</a:t>
                      </a:r>
                    </a:p>
                    <a:p>
                      <a:r>
                        <a:rPr lang="ru-RU" sz="1400" b="1" dirty="0" smtClean="0"/>
                        <a:t>-эмоции. </a:t>
                      </a:r>
                    </a:p>
                    <a:p>
                      <a:r>
                        <a:rPr lang="ru-RU" sz="1400" b="1" dirty="0" smtClean="0"/>
                        <a:t>-взаимоотношения. </a:t>
                      </a:r>
                    </a:p>
                    <a:p>
                      <a:r>
                        <a:rPr lang="ru-RU" sz="1400" b="1" dirty="0" smtClean="0"/>
                        <a:t>-культура поведения, общения со взрослыми и сверстниками. </a:t>
                      </a:r>
                    </a:p>
                    <a:p>
                      <a:r>
                        <a:rPr lang="ru-RU" sz="1400" b="1" dirty="0" smtClean="0"/>
                        <a:t>-семья</a:t>
                      </a:r>
                    </a:p>
                    <a:p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1.Формирование первичных  ценностных представлений</a:t>
                      </a:r>
                      <a:br>
                        <a:rPr lang="ru-RU" sz="1400" b="0" dirty="0" smtClean="0"/>
                      </a:br>
                      <a:r>
                        <a:rPr lang="ru-RU" sz="1400" b="0" dirty="0" smtClean="0"/>
                        <a:t>-</a:t>
                      </a:r>
                      <a:r>
                        <a:rPr lang="ru-RU" sz="1400" b="1" dirty="0" smtClean="0"/>
                        <a:t>образ Я</a:t>
                      </a:r>
                    </a:p>
                    <a:p>
                      <a:r>
                        <a:rPr lang="ru-RU" sz="1400" b="0" dirty="0" smtClean="0"/>
                        <a:t> Расширять представления ребенка об изменении позиции в связи с взрослением (ответственность за младших, уважение и помощь старшим, в том числе пожилым людям и т. д.). Через символические и образные средства углублять представления ребенка о себе в прошлом, настоящем и будущем. Продолжать воспитывать самоуважение, чувство собственного достоинства, уверенность в своих силах и возможностях.  Развивать инициативность, стремление творчески подходить к любому делу, поддерживать проявление инициативы во всех видах детской деятельности.</a:t>
                      </a:r>
                    </a:p>
                    <a:p>
                      <a:r>
                        <a:rPr lang="ru-RU" sz="1400" b="0" dirty="0" smtClean="0"/>
                        <a:t>-</a:t>
                      </a:r>
                      <a:r>
                        <a:rPr lang="ru-RU" sz="1400" b="1" dirty="0" smtClean="0"/>
                        <a:t>нравственное воспитание</a:t>
                      </a:r>
                    </a:p>
                    <a:p>
                      <a:r>
                        <a:rPr lang="ru-RU" sz="1400" b="0" dirty="0" smtClean="0"/>
                        <a:t>Продолжать воспитывать уважение к традиционным ценностям, принятым в обществе. Учить уважать старших, заботиться о младших, помогать им, защищать тех, кто слабее.  Продолжать воспитывать уважительное отношение и чувство принадлежности к своей семье. Углублять представления ребенка о семье и ее истории. Учить создавать простейшее генеалогическое древо с опорой на историю семьи. Углублять представления о том, где работают родители, как важен для общества их труд. Поощрять посильное участие детей в подготовке различных семейных праздников. </a:t>
                      </a:r>
                    </a:p>
                    <a:p>
                      <a:r>
                        <a:rPr lang="ru-RU" sz="1400" b="0" dirty="0" smtClean="0"/>
                        <a:t>-</a:t>
                      </a:r>
                      <a:r>
                        <a:rPr lang="ru-RU" sz="1400" b="1" dirty="0" smtClean="0"/>
                        <a:t>патриотическое воспитание</a:t>
                      </a:r>
                      <a:r>
                        <a:rPr lang="ru-RU" sz="1400" b="0" dirty="0" smtClean="0"/>
                        <a:t>. </a:t>
                      </a:r>
                    </a:p>
                    <a:p>
                      <a:r>
                        <a:rPr lang="ru-RU" sz="1400" b="0" dirty="0" smtClean="0"/>
                        <a:t>Расширять представления о малой Родине. Рассказывать детям о достопримечательностях, культуре, традициях родного края; о замечательных людях, прославивших свой край. </a:t>
                      </a:r>
                    </a:p>
                    <a:p>
                      <a:r>
                        <a:rPr lang="ru-RU" sz="1400" b="0" dirty="0" smtClean="0"/>
                        <a:t>Формировать представления о том, что Российская Федерация (Россия) — большая многонациональная страна, знакомить с народными традициями и обычаями (с учетом региональных особенностей и национальностей детей группы). Рассказывать детям о том, что Москва — главный город, столица нашей Родины. Познакомить с флагом и гербом России, мелодией гимна. Показывать Россию на карте, глобусе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344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99846"/>
              </p:ext>
            </p:extLst>
          </p:nvPr>
        </p:nvGraphicFramePr>
        <p:xfrm>
          <a:off x="0" y="4905"/>
          <a:ext cx="9180512" cy="6880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600"/>
                <a:gridCol w="2232248"/>
                <a:gridCol w="59766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Возраст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«Детство»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«От рождения до школы»</a:t>
                      </a:r>
                      <a:endParaRPr lang="ru-RU" sz="1400" b="0" dirty="0"/>
                    </a:p>
                  </a:txBody>
                  <a:tcPr/>
                </a:tc>
              </a:tr>
              <a:tr h="6509639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5-6 лет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2.Развиваем ценностное отношение к труду</a:t>
                      </a:r>
                      <a:br>
                        <a:rPr lang="ru-RU" sz="1400" b="0" dirty="0" smtClean="0"/>
                      </a:br>
                      <a:r>
                        <a:rPr lang="ru-RU" sz="1400" b="1" dirty="0" smtClean="0"/>
                        <a:t>-труд взрослых и рукотворный мир.</a:t>
                      </a:r>
                    </a:p>
                    <a:p>
                      <a:r>
                        <a:rPr lang="ru-RU" sz="1400" b="1" dirty="0" smtClean="0"/>
                        <a:t>-самообслуживание и детский труд</a:t>
                      </a:r>
                    </a:p>
                    <a:p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2.Развитие коммуникативных</a:t>
                      </a:r>
                      <a:r>
                        <a:rPr lang="ru-RU" sz="1400" b="0" baseline="0" dirty="0" smtClean="0"/>
                        <a:t> спо</a:t>
                      </a:r>
                      <a:r>
                        <a:rPr lang="ru-RU" sz="1400" b="0" dirty="0" smtClean="0"/>
                        <a:t>собностей </a:t>
                      </a:r>
                    </a:p>
                    <a:p>
                      <a:r>
                        <a:rPr lang="ru-RU" sz="1400" b="1" dirty="0" smtClean="0"/>
                        <a:t>-развитие общения, готовности к сотрудничеству.</a:t>
                      </a:r>
                    </a:p>
                    <a:p>
                      <a:r>
                        <a:rPr lang="ru-RU" sz="1400" b="0" dirty="0" smtClean="0"/>
                        <a:t>Создавать условия для развития социального и эмоционального интеллекта детей. Формировать такие качества, как сочувствие, отзывчивость, внимательное отношение к окружающим (взрослым и сверстникам), умение проявлять заботу, с  благодарностью относиться к помощи и знакам внимания. В повседневной жизни, в играх подсказывать детям формы выражения вежливости (попросить прощения, извиниться, поблагодарить, сделать комплимент).</a:t>
                      </a:r>
                    </a:p>
                    <a:p>
                      <a:r>
                        <a:rPr lang="ru-RU" sz="1400" b="0" dirty="0" smtClean="0"/>
                        <a:t>Учить детей решать спорные вопросы и улаживать конфликты с помощью речи: убеждать, доказывать, объяснять. </a:t>
                      </a:r>
                    </a:p>
                    <a:p>
                      <a:r>
                        <a:rPr lang="ru-RU" sz="1400" b="1" dirty="0" smtClean="0"/>
                        <a:t>-формирование детско-взрослого сообщества.</a:t>
                      </a:r>
                      <a:r>
                        <a:rPr lang="ru-RU" sz="1400" b="0" dirty="0" smtClean="0"/>
                        <a:t> </a:t>
                      </a:r>
                    </a:p>
                    <a:p>
                      <a:r>
                        <a:rPr lang="ru-RU" sz="1400" b="0" dirty="0" smtClean="0"/>
                        <a:t>Продолжать развивать чувство принадлежности к сообществу детей и взрослых в детском саду. Расширять представления ребенка о себе как о члене коллектива, формировать активную жизненную позицию через участие в совместной проектной деятельности, взаимодействие с детьми других возрастных групп, посильное участие в жизни дошкольного учреждения. Приобщать к мероприятиям, которые проводятся в детском саду, в том числе совместно с родителями (спектакли, спортивные праздники и развлечения, подготовка выставок детских работ). Продолжать формировать интерес к детскому саду, воспитывать отношение к нему как ко второму дому. Обращать внимание на своеобразие оформления разных помещений, развивать умение замечать изменения в оформлении помещений, учить понимать и объяснять причины таких изменений; высказывать свое мнение по поводу замеченных перемен, вносить свои предложения</a:t>
                      </a:r>
                      <a:endParaRPr lang="ru-RU" sz="1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597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915654"/>
              </p:ext>
            </p:extLst>
          </p:nvPr>
        </p:nvGraphicFramePr>
        <p:xfrm>
          <a:off x="-2490" y="0"/>
          <a:ext cx="9183002" cy="6957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090"/>
                <a:gridCol w="2232248"/>
                <a:gridCol w="59766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Возраст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«Детство»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«От рождения до школы»</a:t>
                      </a:r>
                      <a:endParaRPr lang="ru-RU" sz="1400" b="0" dirty="0"/>
                    </a:p>
                  </a:txBody>
                  <a:tcPr/>
                </a:tc>
              </a:tr>
              <a:tr h="6586552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5-6 лет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3.Формирование основ безопасного поведения в быту, социуме, природе</a:t>
                      </a:r>
                    </a:p>
                    <a:p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3.Развитие регуляторных  способностей</a:t>
                      </a:r>
                    </a:p>
                    <a:p>
                      <a:r>
                        <a:rPr lang="ru-RU" sz="1400" b="0" dirty="0" smtClean="0"/>
                        <a:t>-</a:t>
                      </a:r>
                      <a:r>
                        <a:rPr lang="ru-RU" sz="1400" b="1" dirty="0" smtClean="0"/>
                        <a:t>усвоение общепринятых правил и норм</a:t>
                      </a:r>
                    </a:p>
                    <a:p>
                      <a:r>
                        <a:rPr lang="ru-RU" sz="1400" b="0" dirty="0" smtClean="0"/>
                        <a:t>Продолжать воспитывать у детей осознанное отношение к выполнению общепринятых норм и правил. Важно, чтобы дети понимали, что правила создаются для того, чтобы всем было лучше (проще, комфортнее, безопаснее и пр.). Обсуждать с ними, что будет, если те или иные правила не будут соблюдаться. Поощрять детей к нормотворчеству, то есть к выработке групповых правил самими детьми. </a:t>
                      </a:r>
                    </a:p>
                    <a:p>
                      <a:r>
                        <a:rPr lang="ru-RU" sz="1400" b="0" dirty="0" smtClean="0"/>
                        <a:t>-</a:t>
                      </a:r>
                      <a:r>
                        <a:rPr lang="ru-RU" sz="1400" b="1" dirty="0" smtClean="0"/>
                        <a:t>развитие целенаправленности, </a:t>
                      </a:r>
                      <a:r>
                        <a:rPr lang="ru-RU" sz="1400" b="1" dirty="0" err="1" smtClean="0"/>
                        <a:t>саморегуляции</a:t>
                      </a:r>
                      <a:r>
                        <a:rPr lang="ru-RU" sz="1400" b="0" dirty="0" smtClean="0"/>
                        <a:t>. </a:t>
                      </a:r>
                    </a:p>
                    <a:p>
                      <a:r>
                        <a:rPr lang="ru-RU" sz="1400" b="0" dirty="0" smtClean="0"/>
                        <a:t>Воспитывать усидчивость. Развивать волевые качества: умение ограничивать свои желания, доводить начатое дело до конца. Продолжать развивать внимание, умение понимать поставленную задачу (что нужно делать), способы ее достижения (как делать).</a:t>
                      </a:r>
                    </a:p>
                    <a:p>
                      <a:endParaRPr lang="ru-RU" sz="1400" b="0" dirty="0" smtClean="0"/>
                    </a:p>
                    <a:p>
                      <a:r>
                        <a:rPr lang="ru-RU" sz="1400" b="0" dirty="0" smtClean="0"/>
                        <a:t>4</a:t>
                      </a:r>
                      <a:r>
                        <a:rPr lang="ru-RU" sz="1400" b="1" dirty="0" smtClean="0"/>
                        <a:t>. Формирование социальных представлений, умений и навыков</a:t>
                      </a:r>
                    </a:p>
                    <a:p>
                      <a:r>
                        <a:rPr lang="ru-RU" sz="1400" b="1" dirty="0" smtClean="0"/>
                        <a:t>-развитие игровой деятельности</a:t>
                      </a:r>
                    </a:p>
                    <a:p>
                      <a:r>
                        <a:rPr lang="ru-RU" sz="1400" b="0" dirty="0" smtClean="0"/>
                        <a:t>Учить усложнять игру путем расширения состава ролей, согласования и прогнозирования ролевых действий и поведения в соответствии с сюжетом игры, увеличения количества объединяемых сюжетных линий. Способствовать обогащению знакомой игры новыми решениями (участие взрослого, изменение атрибутики, внесение предметов -заместителей или введение новой роли). Создавать условия для творческого самовыражения; для возникновения новых игр и их развития. Формировать привычку аккуратно убирать игрушки в отведенное для них место.</a:t>
                      </a:r>
                    </a:p>
                    <a:p>
                      <a:endParaRPr lang="ru-RU" sz="1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109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844630"/>
              </p:ext>
            </p:extLst>
          </p:nvPr>
        </p:nvGraphicFramePr>
        <p:xfrm>
          <a:off x="-19970" y="0"/>
          <a:ext cx="9200482" cy="6957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3578"/>
                <a:gridCol w="2088232"/>
                <a:gridCol w="604867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Возраст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«Детство»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«От</a:t>
                      </a:r>
                      <a:r>
                        <a:rPr lang="ru-RU" sz="1400" b="0" baseline="0" dirty="0" smtClean="0"/>
                        <a:t> рождения до школы»</a:t>
                      </a:r>
                      <a:endParaRPr lang="ru-RU" sz="1400" b="0" dirty="0"/>
                    </a:p>
                  </a:txBody>
                  <a:tcPr/>
                </a:tc>
              </a:tr>
              <a:tr h="6586552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5-6 лет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-</a:t>
                      </a:r>
                      <a:r>
                        <a:rPr lang="ru-RU" sz="1400" b="1" dirty="0" smtClean="0"/>
                        <a:t>развитие навыков самообслуживания. </a:t>
                      </a:r>
                    </a:p>
                    <a:p>
                      <a:r>
                        <a:rPr lang="ru-RU" sz="1400" b="0" dirty="0" smtClean="0"/>
                        <a:t>Продолжать развивать навыки самообслуживания. Закреплять умение быстро, аккуратно одеваться и раздеваться, соблюдать порядок в своем шкафу (раскладывать одежду в определенные места), опрятно заправлять постель. Формировать умение правильно пользоваться столовыми приборами (ложкой, ножом, вилкой). Воспитывать умение самостоятельно и своевременно готовить материалы и пособия к занятию, учить самостоятельно раскладывать подготовленные воспитателем материалы для занятий, убирать их, мыть кисточки, розетки для красок, палитру, протирать столы. </a:t>
                      </a:r>
                    </a:p>
                    <a:p>
                      <a:r>
                        <a:rPr lang="ru-RU" sz="1400" b="0" dirty="0" smtClean="0"/>
                        <a:t>-</a:t>
                      </a:r>
                      <a:r>
                        <a:rPr lang="ru-RU" sz="1400" b="1" dirty="0" smtClean="0"/>
                        <a:t>приобщение к труду</a:t>
                      </a:r>
                    </a:p>
                    <a:p>
                      <a:r>
                        <a:rPr lang="ru-RU" sz="1400" b="0" dirty="0" smtClean="0"/>
                        <a:t>Знакомить детей с наиболее экономными приемами работы. Воспитывать культуру трудовой деятельности, бережное отношение к материалам и инструментам. Приучать добросовестно выполнять обязанности дежурных по столовой: сервировать стол, приводить его в порядок после еды. Поощрять желание выполнять обязанности дежурного в уголке природы (поливать комнатные растения; фиксировать необходимые данные в календаре природы — время года, месяц, день недели, время суток, температуру, результаты наблюдений; подбирать книги, соответствующие тематике наблюдений и занятий, и т. д.). </a:t>
                      </a:r>
                    </a:p>
                    <a:p>
                      <a:r>
                        <a:rPr lang="ru-RU" sz="1400" b="1" dirty="0" smtClean="0"/>
                        <a:t>-формирование основ безопасности</a:t>
                      </a:r>
                      <a:r>
                        <a:rPr lang="ru-RU" sz="1400" b="0" dirty="0" smtClean="0"/>
                        <a:t>. Формировать основы экологической культуры и безопасного поведения в природе. Формировать понимание того, что в природе все взаимосвязано, что человек не должен нарушать эту взаимосвязь, чтобы не навредить животному и растительному миру. Знакомить с названиями ближайших к детскому саду улиц и улиц, на которых живут дети. Закреплять умение называть свое имя, фамилию, отчество, возраст,  месяц рождения, имена и отчества родителей, домашний адрес, телефон. Формировать умение обращаться за помощью к взрослым.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4205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338950"/>
              </p:ext>
            </p:extLst>
          </p:nvPr>
        </p:nvGraphicFramePr>
        <p:xfrm>
          <a:off x="-108520" y="16780"/>
          <a:ext cx="9289032" cy="6868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2232248"/>
                <a:gridCol w="59766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Возраст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«Детство»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«От рождения до школы»</a:t>
                      </a:r>
                      <a:endParaRPr lang="ru-RU" sz="1400" b="0" dirty="0"/>
                    </a:p>
                  </a:txBody>
                  <a:tcPr/>
                </a:tc>
              </a:tr>
              <a:tr h="6497764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6-7 лет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1.Дошкольник</a:t>
                      </a:r>
                      <a:r>
                        <a:rPr lang="ru-RU" sz="1400" b="0" baseline="0" dirty="0" smtClean="0"/>
                        <a:t> входит в мир социальных отношений</a:t>
                      </a:r>
                    </a:p>
                    <a:p>
                      <a:r>
                        <a:rPr lang="ru-RU" sz="1400" b="1" baseline="0" dirty="0" smtClean="0"/>
                        <a:t>-эмоции.</a:t>
                      </a:r>
                    </a:p>
                    <a:p>
                      <a:r>
                        <a:rPr lang="ru-RU" sz="1400" b="1" baseline="0" dirty="0" smtClean="0"/>
                        <a:t>-взаимоотношения и сотрудничество.</a:t>
                      </a:r>
                    </a:p>
                    <a:p>
                      <a:r>
                        <a:rPr lang="ru-RU" sz="1400" b="1" baseline="0" dirty="0" smtClean="0"/>
                        <a:t>-правила культуры поведения, общения со взрослыми и сверстниками.</a:t>
                      </a:r>
                    </a:p>
                    <a:p>
                      <a:r>
                        <a:rPr lang="ru-RU" sz="1400" b="1" baseline="0" dirty="0" smtClean="0"/>
                        <a:t>-семья.</a:t>
                      </a:r>
                    </a:p>
                    <a:p>
                      <a:r>
                        <a:rPr lang="ru-RU" sz="1400" b="1" baseline="0" dirty="0" smtClean="0"/>
                        <a:t>-школа.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1.Формирование первичных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ценностных представлений</a:t>
                      </a:r>
                    </a:p>
                    <a:p>
                      <a:r>
                        <a:rPr lang="ru-RU" sz="1400" b="1" dirty="0" smtClean="0"/>
                        <a:t>-образ Я</a:t>
                      </a:r>
                      <a:r>
                        <a:rPr lang="ru-RU" sz="1400" b="0" dirty="0" smtClean="0"/>
                        <a:t>.</a:t>
                      </a:r>
                    </a:p>
                    <a:p>
                      <a:r>
                        <a:rPr lang="ru-RU" sz="1400" b="0" dirty="0" smtClean="0"/>
                        <a:t>Развивать представление о временной перспективе личности,</a:t>
                      </a:r>
                    </a:p>
                    <a:p>
                      <a:r>
                        <a:rPr lang="ru-RU" sz="1400" b="0" dirty="0" smtClean="0"/>
                        <a:t>об изменении позиции человека с возрастом (ребенок посещает дет-</a:t>
                      </a:r>
                    </a:p>
                    <a:p>
                      <a:r>
                        <a:rPr lang="ru-RU" sz="1400" b="0" dirty="0" smtClean="0"/>
                        <a:t>кий сад, школьник учится, взрослый работает, пожилой человек передает свой опыт другим поколениям). Углублять представления ребенка о себе в прошлом, настоящем и будущем.</a:t>
                      </a:r>
                    </a:p>
                    <a:p>
                      <a:r>
                        <a:rPr lang="ru-RU" sz="1400" b="0" dirty="0" smtClean="0"/>
                        <a:t>Углублять представления детей о дальнейшем обучении, формировать элементарные знания о специфике школы, колледжа, вуза; воспитывать нацеленность на дальнейшее обучение, формировать</a:t>
                      </a:r>
                    </a:p>
                    <a:p>
                      <a:r>
                        <a:rPr lang="ru-RU" sz="1400" b="0" dirty="0" smtClean="0"/>
                        <a:t>понимание того, что хорошее образование необходимо любому чело-</a:t>
                      </a:r>
                    </a:p>
                    <a:p>
                      <a:r>
                        <a:rPr lang="ru-RU" sz="1400" b="0" dirty="0" smtClean="0"/>
                        <a:t>веку. Приучать детей — будущих школьников — проявлять инициативу в получении новых знаний.</a:t>
                      </a:r>
                    </a:p>
                    <a:p>
                      <a:r>
                        <a:rPr lang="ru-RU" sz="1400" b="0" dirty="0" smtClean="0"/>
                        <a:t>Воспитывать осознанное отношение к своему будущему (к своему</a:t>
                      </a:r>
                    </a:p>
                    <a:p>
                      <a:r>
                        <a:rPr lang="ru-RU" sz="1400" b="0" dirty="0" smtClean="0"/>
                        <a:t>образованию, к своему здоровью, к своей деятельности, к своим достижениям), стремление быть полезным обществу.</a:t>
                      </a:r>
                    </a:p>
                    <a:p>
                      <a:r>
                        <a:rPr lang="ru-RU" sz="1400" b="0" dirty="0" smtClean="0"/>
                        <a:t>Формировать понимание того, что все зависит от самого человека —</a:t>
                      </a:r>
                    </a:p>
                    <a:p>
                      <a:r>
                        <a:rPr lang="ru-RU" sz="1400" b="0" dirty="0" smtClean="0"/>
                        <a:t>его трудолюбия, настойчивости, веры в себя. Продолжать воспитывать самоуважение, чувство собственного достоинства, уверенность в своих силах и возможностях. Воспитывать инициативность и творческий подход, создавать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для поддержания детской инициативы ПДР — пространство детской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реализации (возможность для каждого ребенка проявить инициативу,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сформулировать и реализовать свою идею, предъявить результат сообществу и увидеть (осознать) полезность своего труда для окружающих).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Закреплять традиционные гендерные представления, продолжать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развивать в мальчиках и девочках качества, свойственные их полу.</a:t>
                      </a:r>
                      <a:endParaRPr lang="ru-RU" sz="1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122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710406"/>
              </p:ext>
            </p:extLst>
          </p:nvPr>
        </p:nvGraphicFramePr>
        <p:xfrm>
          <a:off x="0" y="4905"/>
          <a:ext cx="9180512" cy="771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600"/>
                <a:gridCol w="2232248"/>
                <a:gridCol w="59766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Возраст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«Детство»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«От рождения</a:t>
                      </a:r>
                      <a:r>
                        <a:rPr lang="ru-RU" sz="1400" b="0" baseline="0" dirty="0" smtClean="0"/>
                        <a:t> до школы»</a:t>
                      </a:r>
                      <a:endParaRPr lang="ru-RU" sz="1400" b="0" dirty="0"/>
                    </a:p>
                  </a:txBody>
                  <a:tcPr/>
                </a:tc>
              </a:tr>
              <a:tr h="6509639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6-7 лет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-нравственное воспитание. </a:t>
                      </a:r>
                      <a:r>
                        <a:rPr lang="ru-RU" sz="1400" b="0" dirty="0" smtClean="0"/>
                        <a:t>Воспитывать уважительное отношение</a:t>
                      </a:r>
                    </a:p>
                    <a:p>
                      <a:r>
                        <a:rPr lang="ru-RU" sz="1400" b="0" dirty="0" smtClean="0"/>
                        <a:t>к окружающим, заботливое отношение к малышам, пожилым людям;</a:t>
                      </a:r>
                    </a:p>
                    <a:p>
                      <a:r>
                        <a:rPr lang="ru-RU" sz="1400" b="0" dirty="0" smtClean="0"/>
                        <a:t>учить помогать им. Воспитывать стремление в своих поступках следовать положительному примеру (быть хорошим).</a:t>
                      </a:r>
                    </a:p>
                    <a:p>
                      <a:r>
                        <a:rPr lang="ru-RU" sz="1400" b="0" dirty="0" smtClean="0"/>
                        <a:t>Создавать условия для развития социального и эмоционального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интеллекта детей, развивать стремление и умение справедливо оценивать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свои поступки и поступки сверстников. Поощрять проявление таких качеств, как сочувствие, отзывчивость, справедливость, скромность.</a:t>
                      </a:r>
                    </a:p>
                    <a:p>
                      <a:r>
                        <a:rPr lang="ru-RU" sz="1400" b="0" dirty="0" smtClean="0"/>
                        <a:t>Продолжать воспитывать уважение к традиционным семейным ценностям; уважительное отношение и чувство принадлежности к своей семье, любовь и уважение к родителям. Учить проявлять заботу</a:t>
                      </a:r>
                    </a:p>
                    <a:p>
                      <a:r>
                        <a:rPr lang="ru-RU" sz="1400" b="0" dirty="0" smtClean="0"/>
                        <a:t>о близких людях, с благодарностью принимать заботу о себе.</a:t>
                      </a:r>
                    </a:p>
                    <a:p>
                      <a:r>
                        <a:rPr lang="ru-RU" sz="1400" b="0" dirty="0" smtClean="0"/>
                        <a:t>Расширять представления детей об истории семьи в контексте истории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родной страны (роль каждого поколения в разные периоды истории</a:t>
                      </a:r>
                    </a:p>
                    <a:p>
                      <a:r>
                        <a:rPr lang="ru-RU" sz="1400" b="0" dirty="0" smtClean="0"/>
                        <a:t>страны). Рассказывать детям о воинских наградах дедушек, бабушек, родителей, развивать интерес к профессиям родителей и месту их работы.</a:t>
                      </a:r>
                    </a:p>
                    <a:p>
                      <a:r>
                        <a:rPr lang="ru-RU" sz="1400" b="1" dirty="0" smtClean="0"/>
                        <a:t>-патриотическое воспитание</a:t>
                      </a:r>
                      <a:r>
                        <a:rPr lang="ru-RU" sz="1400" b="0" dirty="0" smtClean="0"/>
                        <a:t>. </a:t>
                      </a:r>
                    </a:p>
                    <a:p>
                      <a:r>
                        <a:rPr lang="ru-RU" sz="1400" b="0" dirty="0" smtClean="0"/>
                        <a:t>Продолжать развивать интерес и любовь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к родному краю, расширять представления о малой родине. Продолжать знакомить с достопримечательностями региона, в котором живут дети. Продолжать знакомить с профессиями, связанными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со спецификой родного города (поселка).</a:t>
                      </a:r>
                      <a:r>
                        <a:rPr lang="ru-RU" sz="1400" b="0" dirty="0" err="1" smtClean="0"/>
                        <a:t>Нa</a:t>
                      </a:r>
                      <a:r>
                        <a:rPr lang="ru-RU" sz="1400" b="0" dirty="0" smtClean="0"/>
                        <a:t> основе расширения знаний об окружающем воспитывать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патриотические и интернациональные чувства, любовь к Родине. Углублять и уточнять представления о нашей Родине — России. Закреплять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представления о том, что в нашей стране мирно живут люди разных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национальностей, воспитывать уважение к людям разных национальностей, интерес к их культуре и обычаям.</a:t>
                      </a:r>
                    </a:p>
                    <a:p>
                      <a:r>
                        <a:rPr lang="ru-RU" sz="1400" b="0" dirty="0" smtClean="0"/>
                        <a:t>Продолжать знакомить с государственными символами, закреплять</a:t>
                      </a:r>
                    </a:p>
                    <a:p>
                      <a:r>
                        <a:rPr lang="ru-RU" sz="1400" b="0" dirty="0" smtClean="0"/>
                        <a:t>знания о флаге, гербе и гимне России (гимн исполняется во время</a:t>
                      </a:r>
                    </a:p>
                    <a:p>
                      <a:r>
                        <a:rPr lang="ru-RU" sz="1400" b="0" dirty="0" smtClean="0"/>
                        <a:t>праздника или другого торжественного события; когда звучит гимн,</a:t>
                      </a:r>
                    </a:p>
                    <a:p>
                      <a:r>
                        <a:rPr lang="ru-RU" sz="1400" b="0" dirty="0" smtClean="0"/>
                        <a:t>все встают, а мужчины и мальчики снимают головные уборы.</a:t>
                      </a:r>
                      <a:endParaRPr lang="ru-RU" sz="1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778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604916"/>
              </p:ext>
            </p:extLst>
          </p:nvPr>
        </p:nvGraphicFramePr>
        <p:xfrm>
          <a:off x="-36511" y="0"/>
          <a:ext cx="9217024" cy="728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1"/>
                <a:gridCol w="2232248"/>
                <a:gridCol w="597666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Возраст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«Детство»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«От рождения до школы»</a:t>
                      </a:r>
                      <a:endParaRPr lang="ru-RU" sz="1400" b="0" dirty="0"/>
                    </a:p>
                  </a:txBody>
                  <a:tcPr/>
                </a:tc>
              </a:tr>
              <a:tr h="6514544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6-7 лет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2.Развиваем ценностное отношение к труду</a:t>
                      </a:r>
                      <a:br>
                        <a:rPr lang="ru-RU" sz="1400" b="0" dirty="0" smtClean="0"/>
                      </a:br>
                      <a:r>
                        <a:rPr lang="ru-RU" sz="1400" b="0" dirty="0" smtClean="0"/>
                        <a:t>-труд взрослых и рукотворный мир.</a:t>
                      </a:r>
                    </a:p>
                    <a:p>
                      <a:r>
                        <a:rPr lang="ru-RU" sz="1400" b="0" dirty="0" smtClean="0"/>
                        <a:t>-самообслуживание и детский труд.</a:t>
                      </a:r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  <a:p>
                      <a:endParaRPr lang="ru-RU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2.Развитие коммуникативных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способностей</a:t>
                      </a:r>
                    </a:p>
                    <a:p>
                      <a:r>
                        <a:rPr lang="ru-RU" sz="1400" b="0" dirty="0" smtClean="0"/>
                        <a:t>-</a:t>
                      </a:r>
                      <a:r>
                        <a:rPr lang="ru-RU" sz="1400" b="1" dirty="0" smtClean="0"/>
                        <a:t>развитие общения, готовности к сотрудничеству. </a:t>
                      </a:r>
                    </a:p>
                    <a:p>
                      <a:r>
                        <a:rPr lang="ru-RU" sz="1400" b="0" dirty="0" smtClean="0"/>
                        <a:t>Развивать умение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самостоятельно объединяться для совместных занятий (игры, труда,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проектов и пр.) способность совместно заниматься выбранным делом, договариваться, планировать, обсуждать и реализовывать планы, воспитывать в детях организаторские способности, развивать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инициативу.</a:t>
                      </a:r>
                    </a:p>
                    <a:p>
                      <a:r>
                        <a:rPr lang="ru-RU" sz="1400" b="0" dirty="0" smtClean="0"/>
                        <a:t>Формировать отношения, основанные на сотрудничестве и взаимопомощи. Воспитывать доброжелательность, готовность выручить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сверстника; умение считаться с интересами и мнением товарищей,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умение слушать собеседника, не перебивать, спокойно отстаивать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свое мнение, справедливо решать споры.</a:t>
                      </a:r>
                    </a:p>
                    <a:p>
                      <a:r>
                        <a:rPr lang="ru-RU" sz="1400" b="0" dirty="0" smtClean="0"/>
                        <a:t>-</a:t>
                      </a:r>
                      <a:r>
                        <a:rPr lang="ru-RU" sz="1400" b="1" dirty="0" smtClean="0"/>
                        <a:t>формирование детско-взрослого сообщества</a:t>
                      </a:r>
                      <a:r>
                        <a:rPr lang="ru-RU" sz="1400" b="0" dirty="0" smtClean="0"/>
                        <a:t>. </a:t>
                      </a:r>
                    </a:p>
                    <a:p>
                      <a:r>
                        <a:rPr lang="ru-RU" sz="1400" b="0" dirty="0" smtClean="0"/>
                        <a:t>Способствовать формированию уважительного отношения и чувства принадлежности к сообществу детей и взрослых в детском саду, воспитывать дружеские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взаимоотношения между детьми. Развивать у детей интерес к </a:t>
                      </a:r>
                      <a:r>
                        <a:rPr lang="ru-RU" sz="1400" b="0" dirty="0" err="1" smtClean="0"/>
                        <a:t>общегрупповым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(</a:t>
                      </a:r>
                      <a:r>
                        <a:rPr lang="ru-RU" sz="1400" b="0" dirty="0" err="1" smtClean="0"/>
                        <a:t>общесадовским</a:t>
                      </a:r>
                      <a:r>
                        <a:rPr lang="ru-RU" sz="1400" b="0" dirty="0" smtClean="0"/>
                        <a:t>) событиям и проблемам, формировать потребность к совместному обсуждению и самостоятельному решению основных вопросов (на утреннем и вечернем круге и пр.). Поддерживать совместные инициативы</a:t>
                      </a:r>
                    </a:p>
                    <a:p>
                      <a:r>
                        <a:rPr lang="ru-RU" sz="1400" b="0" dirty="0" smtClean="0"/>
                        <a:t>в проектной (творческие, исследовательские и нормотворческие проекты), продуктивной (коллективные работы), событийной, игровой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и других видах деятельности; в организации мероприятий.</a:t>
                      </a:r>
                    </a:p>
                    <a:p>
                      <a:r>
                        <a:rPr lang="ru-RU" sz="1400" b="0" dirty="0" smtClean="0"/>
                        <a:t>Привлекать детей к созданию развивающей среды дошкольного</a:t>
                      </a:r>
                    </a:p>
                    <a:p>
                      <a:r>
                        <a:rPr lang="ru-RU" sz="1400" b="0" dirty="0" smtClean="0"/>
                        <a:t>учреждения (мини-музеев, выставок, библиотеки, конструкторских</a:t>
                      </a:r>
                    </a:p>
                    <a:p>
                      <a:r>
                        <a:rPr lang="ru-RU" sz="1400" b="0" dirty="0" smtClean="0"/>
                        <a:t>мастерских и др.), к оформлению и обустройству группы. Обращать</a:t>
                      </a:r>
                    </a:p>
                    <a:p>
                      <a:r>
                        <a:rPr lang="ru-RU" sz="1400" b="0" dirty="0" smtClean="0"/>
                        <a:t>внимание детей на эстетику окружающего пространства (оформлении помещений, участка детского сада, парка, сквера). Учить выделять радующие глаз компоненты окружающей среды (окраска стен,</a:t>
                      </a:r>
                    </a:p>
                    <a:p>
                      <a:r>
                        <a:rPr lang="ru-RU" sz="1400" b="0" dirty="0" smtClean="0"/>
                        <a:t>мебель, оформление участка и т. п.). Формировать умение эстетически оценивать окружающую среду, высказывать оценочные суждения, обосновывать свое мнение.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75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436232"/>
              </p:ext>
            </p:extLst>
          </p:nvPr>
        </p:nvGraphicFramePr>
        <p:xfrm>
          <a:off x="-7247" y="-19602"/>
          <a:ext cx="9187759" cy="707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8847"/>
                <a:gridCol w="2232248"/>
                <a:gridCol w="59766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Возраст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«Детство»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«От рождения до школы»</a:t>
                      </a:r>
                      <a:endParaRPr lang="ru-RU" sz="1400" b="0" dirty="0"/>
                    </a:p>
                  </a:txBody>
                  <a:tcPr/>
                </a:tc>
              </a:tr>
              <a:tr h="6534146">
                <a:tc>
                  <a:txBody>
                    <a:bodyPr/>
                    <a:lstStyle/>
                    <a:p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3.Формирование основ безопасного поведения в быту, социуме,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природе.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3.Развитие регуляторных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способностей.</a:t>
                      </a:r>
                    </a:p>
                    <a:p>
                      <a:r>
                        <a:rPr lang="ru-RU" sz="1400" b="0" dirty="0" smtClean="0"/>
                        <a:t>-</a:t>
                      </a:r>
                      <a:r>
                        <a:rPr lang="ru-RU" sz="1400" b="1" dirty="0" smtClean="0"/>
                        <a:t>освоение общепринятых правил и норм</a:t>
                      </a:r>
                      <a:r>
                        <a:rPr lang="ru-RU" sz="1400" b="0" dirty="0" smtClean="0"/>
                        <a:t>. Воспитывать организованность, дисциплинированность; развивать волевые качества: умение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ограничивать свои желания, выполнять установленные нормы поведения, в том числе выполнять совместно установленные правила группы.</a:t>
                      </a:r>
                    </a:p>
                    <a:p>
                      <a:r>
                        <a:rPr lang="ru-RU" sz="1400" b="0" dirty="0" smtClean="0"/>
                        <a:t>Продолжать формировать основы культуры поведения и вежливого общения; воспитывать привычку без напоминаний использовать</a:t>
                      </a:r>
                    </a:p>
                    <a:p>
                      <a:r>
                        <a:rPr lang="ru-RU" sz="1400" b="0" dirty="0" smtClean="0"/>
                        <a:t>в общении со сверстниками и взрослыми формулы словесной вежливости (приветствие, прощание, просьбы, извинения).</a:t>
                      </a:r>
                    </a:p>
                    <a:p>
                      <a:r>
                        <a:rPr lang="ru-RU" sz="1400" b="1" dirty="0" smtClean="0"/>
                        <a:t>-развитие целенаправленности, </a:t>
                      </a:r>
                      <a:r>
                        <a:rPr lang="ru-RU" sz="1400" b="1" dirty="0" err="1" smtClean="0"/>
                        <a:t>саморегуляции</a:t>
                      </a:r>
                      <a:r>
                        <a:rPr lang="ru-RU" sz="1400" b="1" dirty="0" smtClean="0"/>
                        <a:t>.</a:t>
                      </a:r>
                    </a:p>
                    <a:p>
                      <a:r>
                        <a:rPr lang="ru-RU" sz="1400" b="0" dirty="0" smtClean="0"/>
                        <a:t>Воспитывать организованность; развивать волевые качества, самостоятельность, целенаправленность и </a:t>
                      </a:r>
                      <a:r>
                        <a:rPr lang="ru-RU" sz="1400" b="0" dirty="0" err="1" smtClean="0"/>
                        <a:t>саморегуляцию</a:t>
                      </a:r>
                      <a:r>
                        <a:rPr lang="ru-RU" sz="1400" b="0" dirty="0" smtClean="0"/>
                        <a:t> своих действий, воспитывать умение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доводить начатое дело до конца.</a:t>
                      </a:r>
                    </a:p>
                    <a:p>
                      <a:r>
                        <a:rPr lang="ru-RU" sz="1400" b="0" dirty="0" smtClean="0"/>
                        <a:t>Расширять представления детей об их обязанностях, прежде всего</a:t>
                      </a:r>
                    </a:p>
                    <a:p>
                      <a:r>
                        <a:rPr lang="ru-RU" sz="1400" b="0" dirty="0" smtClean="0"/>
                        <a:t>в связи с подготовкой к школе.</a:t>
                      </a:r>
                    </a:p>
                    <a:p>
                      <a:endParaRPr lang="ru-RU" sz="1400" b="0" dirty="0" smtClean="0"/>
                    </a:p>
                    <a:p>
                      <a:r>
                        <a:rPr lang="ru-RU" sz="1400" b="0" dirty="0" smtClean="0"/>
                        <a:t>4.Формирование социальных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представлений, умений и навыков</a:t>
                      </a:r>
                    </a:p>
                    <a:p>
                      <a:r>
                        <a:rPr lang="ru-RU" sz="1400" b="1" dirty="0" smtClean="0"/>
                        <a:t>-развитие игровой деятельности. </a:t>
                      </a:r>
                    </a:p>
                    <a:p>
                      <a:r>
                        <a:rPr lang="ru-RU" sz="1400" b="0" dirty="0" smtClean="0"/>
                        <a:t>Продолжать развивать у детей самостоятельность в организации игр, выполнении игровых правил и норм. Продолжать воспитывать в игре инициативу, организаторские способности, развивать творческое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воображение. Продолжать учить детей брать на себя различные роли в соответствии с сюжетом игры; использовать атрибуты, конструкторы,</a:t>
                      </a:r>
                    </a:p>
                    <a:p>
                      <a:r>
                        <a:rPr lang="ru-RU" sz="1400" b="0" dirty="0" smtClean="0"/>
                        <a:t>строительный материал, побуждать детей по-своему обустраивать</a:t>
                      </a:r>
                    </a:p>
                    <a:p>
                      <a:r>
                        <a:rPr lang="ru-RU" sz="1400" b="0" dirty="0" smtClean="0"/>
                        <a:t>собственную игру, самостоятельно подбирать и создавать недостающие для игры предметы (билеты для игры в театр, деньги для</a:t>
                      </a:r>
                    </a:p>
                    <a:p>
                      <a:r>
                        <a:rPr lang="ru-RU" sz="1400" b="0" dirty="0" smtClean="0"/>
                        <a:t>покупок).</a:t>
                      </a:r>
                    </a:p>
                    <a:p>
                      <a:r>
                        <a:rPr lang="ru-RU" sz="1400" b="0" dirty="0" smtClean="0"/>
                        <a:t>Способствовать творческому использованию в играх представлений</a:t>
                      </a:r>
                    </a:p>
                    <a:p>
                      <a:r>
                        <a:rPr lang="ru-RU" sz="1400" b="0" dirty="0" smtClean="0"/>
                        <a:t>об окружающей жизни, впечатлений от произведений литературы,</a:t>
                      </a:r>
                    </a:p>
                    <a:p>
                      <a:r>
                        <a:rPr lang="ru-RU" sz="1400" b="0" dirty="0" smtClean="0"/>
                        <a:t>мультфильмов.</a:t>
                      </a:r>
                      <a:endParaRPr lang="ru-RU" sz="1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277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440187"/>
              </p:ext>
            </p:extLst>
          </p:nvPr>
        </p:nvGraphicFramePr>
        <p:xfrm>
          <a:off x="-12853" y="4905"/>
          <a:ext cx="9193365" cy="6880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453"/>
                <a:gridCol w="2160240"/>
                <a:gridCol w="604867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Возраст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«Детство»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«От</a:t>
                      </a:r>
                      <a:r>
                        <a:rPr lang="ru-RU" sz="1400" b="0" baseline="0" dirty="0" smtClean="0"/>
                        <a:t> рождения до школы»</a:t>
                      </a:r>
                      <a:endParaRPr lang="ru-RU" sz="1400" b="0" dirty="0"/>
                    </a:p>
                  </a:txBody>
                  <a:tcPr/>
                </a:tc>
              </a:tr>
              <a:tr h="6509639">
                <a:tc>
                  <a:txBody>
                    <a:bodyPr/>
                    <a:lstStyle/>
                    <a:p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-развитие навыков самообслуживания.</a:t>
                      </a:r>
                      <a:r>
                        <a:rPr lang="ru-RU" sz="1400" b="0" dirty="0" smtClean="0"/>
                        <a:t> </a:t>
                      </a:r>
                    </a:p>
                    <a:p>
                      <a:r>
                        <a:rPr lang="ru-RU" sz="1400" b="0" dirty="0" smtClean="0"/>
                        <a:t>закреплять умение детей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правильно пользоваться столовыми приборами (ножом, ложкой,</a:t>
                      </a:r>
                    </a:p>
                    <a:p>
                      <a:r>
                        <a:rPr lang="ru-RU" sz="1400" b="0" dirty="0" smtClean="0"/>
                        <a:t>вилкой); самостоятельно следить за чистотой одежды и обуви, замечать и устранять непорядок в своем внешнем виде, тактично сообщать товарищу о необходимости что-то поправить в костюме,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прическе.</a:t>
                      </a:r>
                    </a:p>
                    <a:p>
                      <a:r>
                        <a:rPr lang="ru-RU" sz="1400" b="0" dirty="0" smtClean="0"/>
                        <a:t>Закреплять умение самостоятельно одеваться и раздеваться, складывать в шкаф одежду, ставить на место обувь, сушить при необходимости мокрые вещи, ухаживать за обувью (мыть, протирать, чистить);</a:t>
                      </a:r>
                    </a:p>
                    <a:p>
                      <a:r>
                        <a:rPr lang="ru-RU" sz="1400" b="0" dirty="0" smtClean="0"/>
                        <a:t>аккуратно убирать за собой постель после сна.</a:t>
                      </a:r>
                    </a:p>
                    <a:p>
                      <a:r>
                        <a:rPr lang="ru-RU" sz="1400" b="0" dirty="0" smtClean="0"/>
                        <a:t>Учить самостоятельно и своевременно готовить материалы и пособия</a:t>
                      </a:r>
                    </a:p>
                    <a:p>
                      <a:r>
                        <a:rPr lang="ru-RU" sz="1400" b="0" dirty="0" smtClean="0"/>
                        <a:t>к занятию, без напоминания убирать свое рабочее место.</a:t>
                      </a:r>
                    </a:p>
                    <a:p>
                      <a:r>
                        <a:rPr lang="ru-RU" sz="1400" b="1" dirty="0" smtClean="0"/>
                        <a:t>-приобщение к труду. </a:t>
                      </a:r>
                    </a:p>
                    <a:p>
                      <a:r>
                        <a:rPr lang="ru-RU" sz="1400" b="0" dirty="0" smtClean="0"/>
                        <a:t>Развивать творческую инициативу, способность</a:t>
                      </a:r>
                    </a:p>
                    <a:p>
                      <a:r>
                        <a:rPr lang="ru-RU" sz="1400" b="0" dirty="0" smtClean="0"/>
                        <a:t>реализовывать себя в разных видах труда и творчества. Продолжать</a:t>
                      </a:r>
                    </a:p>
                    <a:p>
                      <a:r>
                        <a:rPr lang="ru-RU" sz="1400" b="0" dirty="0" smtClean="0"/>
                        <a:t>формировать осознанное отношение и интерес к своей деятельности,</a:t>
                      </a:r>
                    </a:p>
                    <a:p>
                      <a:r>
                        <a:rPr lang="ru-RU" sz="1400" b="0" dirty="0" smtClean="0"/>
                        <a:t>умение достигать запланированного результата, воспитывать трудолюбие.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Учить детей старательно, аккуратно выполнять поручения, беречь материалы и предметы, убирать их на место после работы.</a:t>
                      </a:r>
                    </a:p>
                    <a:p>
                      <a:r>
                        <a:rPr lang="ru-RU" sz="1400" b="1" dirty="0" smtClean="0"/>
                        <a:t>-формирование основ безопасности.</a:t>
                      </a:r>
                    </a:p>
                    <a:p>
                      <a:r>
                        <a:rPr lang="ru-RU" sz="1400" b="0" dirty="0" smtClean="0"/>
                        <a:t>Продолжать знакомить с правилами безопасного поведения на природе, уточнять и расширять представления о таких явлениях природы, как гроза, гром,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молния, ураган, знакомить с правилами поведения человека в этих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условиях.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Продолжать формировать навыки безопасного поведения на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дорогах. Систематизировать знания детей об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устройстве улицы, о дорожном движении. Развивать свободную ориентировку в пределах ближайшей к детскому саду местности. Формировать умение находить дорогу из дома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в детский сад на схеме местности.</a:t>
                      </a:r>
                      <a:endParaRPr lang="ru-RU" sz="1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45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582499"/>
              </p:ext>
            </p:extLst>
          </p:nvPr>
        </p:nvGraphicFramePr>
        <p:xfrm>
          <a:off x="-36511" y="0"/>
          <a:ext cx="9180511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7449"/>
                <a:gridCol w="2300902"/>
                <a:gridCol w="6012160"/>
              </a:tblGrid>
              <a:tr h="389044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Возраст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«Детство»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r>
                        <a:rPr lang="ru-RU" sz="1400" b="0" baseline="0" dirty="0" smtClean="0"/>
                        <a:t>«От рождения до школы»</a:t>
                      </a:r>
                      <a:endParaRPr lang="ru-RU" sz="1400" b="0" dirty="0"/>
                    </a:p>
                  </a:txBody>
                  <a:tcPr/>
                </a:tc>
              </a:tr>
              <a:tr h="64689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3-4 года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1.Дошкольник входит в мир социальных отношений</a:t>
                      </a:r>
                    </a:p>
                    <a:p>
                      <a:r>
                        <a:rPr lang="ru-RU" sz="1400" dirty="0" smtClean="0"/>
                        <a:t>-</a:t>
                      </a:r>
                      <a:r>
                        <a:rPr lang="ru-RU" sz="1400" b="1" dirty="0" smtClean="0"/>
                        <a:t>эмоции. </a:t>
                      </a:r>
                    </a:p>
                    <a:p>
                      <a:r>
                        <a:rPr lang="ru-RU" sz="1400" b="1" dirty="0" smtClean="0"/>
                        <a:t>-взаимоотношения. </a:t>
                      </a:r>
                    </a:p>
                    <a:p>
                      <a:r>
                        <a:rPr lang="ru-RU" sz="1400" b="1" dirty="0" smtClean="0"/>
                        <a:t>-культура поведения, общения со взрослыми и сверстниками. </a:t>
                      </a:r>
                    </a:p>
                    <a:p>
                      <a:r>
                        <a:rPr lang="ru-RU" sz="1400" b="1" dirty="0" smtClean="0"/>
                        <a:t>-семья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1.Формирование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первичных</a:t>
                      </a:r>
                      <a:r>
                        <a:rPr lang="ru-RU" sz="1400" b="0" baseline="0" dirty="0" smtClean="0"/>
                        <a:t>  </a:t>
                      </a:r>
                      <a:r>
                        <a:rPr lang="ru-RU" sz="1400" b="0" dirty="0" smtClean="0"/>
                        <a:t>ценностных представлений</a:t>
                      </a:r>
                      <a:br>
                        <a:rPr lang="ru-RU" sz="1400" b="0" dirty="0" smtClean="0"/>
                      </a:br>
                      <a:r>
                        <a:rPr lang="ru-RU" sz="1400" b="1" dirty="0" smtClean="0"/>
                        <a:t>-образ Я</a:t>
                      </a:r>
                      <a:r>
                        <a:rPr lang="ru-RU" sz="1400" dirty="0" smtClean="0"/>
                        <a:t>. (постепенно формировать образ Я.;</a:t>
                      </a:r>
                      <a:endParaRPr lang="ru-RU" sz="1400" baseline="0" dirty="0" smtClean="0"/>
                    </a:p>
                    <a:p>
                      <a:r>
                        <a:rPr lang="ru-RU" sz="1400" baseline="0" dirty="0" smtClean="0"/>
                        <a:t>з</a:t>
                      </a:r>
                      <a:r>
                        <a:rPr lang="ru-RU" sz="1400" dirty="0" smtClean="0"/>
                        <a:t>акреплять умение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называть свое имя и возраст;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способствовать развитию у детей положительной самооценки.</a:t>
                      </a:r>
                    </a:p>
                    <a:p>
                      <a:r>
                        <a:rPr lang="ru-RU" sz="1400" b="1" dirty="0" smtClean="0"/>
                        <a:t>-нравственное воспитание.</a:t>
                      </a:r>
                      <a:r>
                        <a:rPr lang="ru-RU" sz="1400" dirty="0" smtClean="0"/>
                        <a:t>(развивать у детей элементарные представления о том, что такое хорошо и что такое плохо; воспитывать социальный и эмоциональный интеллект: обращать внимание детей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на личностные (доброжелательный, чуткий) и деловые (трудолюбивый, аккуратный) качества человека; формировать опыт правильной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оценки хороших и плохих поступков.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Воспитывать уважительное отношение и чувство принадлежности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к своей семье. Беседовать с ребенком о членах его семьи (как зовут, чем занимаются, как играют с ребенком и пр.). Учить заботиться о близких людях, вызывать чувство благодарности к родителям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и близким за их любовь и заботу.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Воспитывать уважительное отношени</a:t>
                      </a:r>
                      <a:r>
                        <a:rPr lang="ru-RU" sz="1400" baseline="0" dirty="0" smtClean="0"/>
                        <a:t>е </a:t>
                      </a:r>
                      <a:r>
                        <a:rPr lang="ru-RU" sz="1400" dirty="0" smtClean="0"/>
                        <a:t>к сотрудникам детского сада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(музыкальный руководитель, медицинская сестра, заведующая, старший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воспитатель и др.), их труду; напоминать их имена и отчества.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-патриотическое воспитание</a:t>
                      </a:r>
                      <a:r>
                        <a:rPr lang="ru-RU" sz="1400" b="1" baseline="0" dirty="0" smtClean="0"/>
                        <a:t> </a:t>
                      </a:r>
                      <a:endParaRPr lang="ru-RU" sz="1400" b="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Формировать первичные представления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о малой родине: напоминать детям название города (поселка), в котором они живут; обсуждать с детьми, где они гуляли в выходные дни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(в парке, сквере, детском городке) и пр. Воспитывать интерес и любовь к малой родине.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В дни праздников обращать внимание детей на красочное оформление зала детского сада, воспитывать чувство сопричастности к жизни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дошкольного учреждения, страны.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58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b="1" i="1" dirty="0"/>
              <a:t>Опросник для педагогов дошкольных групп по закреплению знаний по программе </a:t>
            </a:r>
            <a:endParaRPr lang="ru-RU" b="1" i="1" dirty="0" smtClean="0"/>
          </a:p>
          <a:p>
            <a:pPr marL="0" indent="0" algn="ctr">
              <a:buNone/>
            </a:pPr>
            <a:r>
              <a:rPr lang="ru-RU" b="1" i="1" dirty="0" smtClean="0"/>
              <a:t>«</a:t>
            </a:r>
            <a:r>
              <a:rPr lang="ru-RU" b="1" i="1" dirty="0"/>
              <a:t>От рождения до школы» по образовательной области </a:t>
            </a:r>
            <a:endParaRPr lang="ru-RU" b="1" i="1" dirty="0" smtClean="0"/>
          </a:p>
          <a:p>
            <a:pPr marL="0" indent="0" algn="ctr">
              <a:buNone/>
            </a:pPr>
            <a:r>
              <a:rPr lang="ru-RU" b="1" i="1" dirty="0" smtClean="0"/>
              <a:t>«</a:t>
            </a:r>
            <a:r>
              <a:rPr lang="ru-RU" b="1" i="1" dirty="0"/>
              <a:t>Социально-коммуникативное развитие»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 </a:t>
            </a:r>
            <a:endParaRPr lang="ru-RU" dirty="0"/>
          </a:p>
          <a:p>
            <a:pPr marL="0" lvl="0" indent="0">
              <a:buNone/>
            </a:pPr>
            <a:r>
              <a:rPr lang="ru-RU" dirty="0" smtClean="0"/>
              <a:t>1) Определите</a:t>
            </a:r>
            <a:r>
              <a:rPr lang="ru-RU" dirty="0"/>
              <a:t>, на каком возрастном этапе  углубляются представления ребёнка через символические и образные средства о себе в прошлом, настоящем и будущем ?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Варианты ответа:</a:t>
            </a:r>
          </a:p>
          <a:p>
            <a:pPr lvl="0"/>
            <a:r>
              <a:rPr lang="ru-RU" dirty="0"/>
              <a:t>3-4 года</a:t>
            </a:r>
          </a:p>
          <a:p>
            <a:pPr lvl="0"/>
            <a:r>
              <a:rPr lang="ru-RU" dirty="0"/>
              <a:t>4-5 лет</a:t>
            </a:r>
          </a:p>
          <a:p>
            <a:pPr lvl="0"/>
            <a:r>
              <a:rPr lang="ru-RU" dirty="0"/>
              <a:t>5-6 лет</a:t>
            </a:r>
          </a:p>
          <a:p>
            <a:pPr lvl="0"/>
            <a:r>
              <a:rPr lang="ru-RU" dirty="0"/>
              <a:t>6-7 лет </a:t>
            </a:r>
          </a:p>
          <a:p>
            <a:pPr marL="0" indent="0">
              <a:buNone/>
            </a:pPr>
            <a:endParaRPr lang="ru-RU" dirty="0"/>
          </a:p>
          <a:p>
            <a:pPr marL="0" lvl="0" indent="0">
              <a:buNone/>
            </a:pPr>
            <a:r>
              <a:rPr lang="ru-RU" dirty="0" smtClean="0"/>
              <a:t>2) Назовите</a:t>
            </a:r>
            <a:r>
              <a:rPr lang="ru-RU" dirty="0"/>
              <a:t>, на каком возрастном этапе по программе «От рождения до школы» дети приобщаются к выполнению следующей трудовой деятельности - самостоятельное выполнение обязанностей дежурных по столовой, поддержание инициативы при выполнении посильной работы (уход за комнатными растениями, подкормка зимующих птиц и прочее)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  <a:p>
            <a:pPr marL="0" indent="0">
              <a:buNone/>
            </a:pPr>
            <a:r>
              <a:rPr lang="ru-RU" dirty="0"/>
              <a:t>Варианты ответа:</a:t>
            </a:r>
          </a:p>
          <a:p>
            <a:pPr lvl="0"/>
            <a:r>
              <a:rPr lang="ru-RU" dirty="0"/>
              <a:t>3-4 года</a:t>
            </a:r>
          </a:p>
          <a:p>
            <a:pPr lvl="0"/>
            <a:r>
              <a:rPr lang="ru-RU" dirty="0"/>
              <a:t>4-5 лет</a:t>
            </a:r>
          </a:p>
          <a:p>
            <a:pPr lvl="0"/>
            <a:r>
              <a:rPr lang="ru-RU" dirty="0"/>
              <a:t>5-6 лет</a:t>
            </a:r>
          </a:p>
          <a:p>
            <a:pPr lvl="0"/>
            <a:r>
              <a:rPr lang="ru-RU" dirty="0"/>
              <a:t>6-7 лет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93878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3)Как Вы думаете, в каком возрасте по программе «От рождения до школы» закладываются основы по  формированию первичных представлений о малой Родине?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Варианты ответа:</a:t>
            </a:r>
          </a:p>
          <a:p>
            <a:pPr lvl="0"/>
            <a:r>
              <a:rPr lang="ru-RU" dirty="0"/>
              <a:t>3-4 года</a:t>
            </a:r>
          </a:p>
          <a:p>
            <a:pPr lvl="0"/>
            <a:r>
              <a:rPr lang="ru-RU" dirty="0"/>
              <a:t>4-5 лет</a:t>
            </a:r>
          </a:p>
          <a:p>
            <a:pPr lvl="0"/>
            <a:r>
              <a:rPr lang="ru-RU" dirty="0"/>
              <a:t>5-6 лет</a:t>
            </a:r>
          </a:p>
          <a:p>
            <a:pPr lvl="0"/>
            <a:r>
              <a:rPr lang="ru-RU" dirty="0"/>
              <a:t>6-7 лет</a:t>
            </a:r>
          </a:p>
          <a:p>
            <a:pPr marL="0" indent="0">
              <a:buNone/>
            </a:pPr>
            <a:endParaRPr lang="ru-RU" dirty="0"/>
          </a:p>
          <a:p>
            <a:pPr marL="0" lvl="0" indent="0">
              <a:buNone/>
            </a:pPr>
            <a:r>
              <a:rPr lang="ru-RU" dirty="0" smtClean="0"/>
              <a:t>4) Укажите</a:t>
            </a:r>
            <a:r>
              <a:rPr lang="ru-RU" dirty="0"/>
              <a:t>, в какой возрастной группе по программе «От рождения до школы» поощряется нормотворчество, т.е. выработка групповых правил самими детьми?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Варианты ответа:</a:t>
            </a:r>
          </a:p>
          <a:p>
            <a:pPr lvl="0"/>
            <a:r>
              <a:rPr lang="ru-RU" dirty="0"/>
              <a:t>младшая</a:t>
            </a:r>
          </a:p>
          <a:p>
            <a:pPr lvl="0"/>
            <a:r>
              <a:rPr lang="ru-RU" dirty="0"/>
              <a:t>Средняя </a:t>
            </a:r>
          </a:p>
          <a:p>
            <a:pPr lvl="0"/>
            <a:r>
              <a:rPr lang="ru-RU" dirty="0"/>
              <a:t>Старшая</a:t>
            </a:r>
          </a:p>
          <a:p>
            <a:r>
              <a:rPr lang="ru-RU" dirty="0"/>
              <a:t>Подготовительная</a:t>
            </a:r>
          </a:p>
        </p:txBody>
      </p:sp>
    </p:spTree>
    <p:extLst>
      <p:ext uri="{BB962C8B-B14F-4D97-AF65-F5344CB8AC3E}">
        <p14:creationId xmlns:p14="http://schemas.microsoft.com/office/powerpoint/2010/main" val="31162095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ru-RU" dirty="0" smtClean="0"/>
              <a:t>5) Верно </a:t>
            </a:r>
            <a:r>
              <a:rPr lang="ru-RU" dirty="0"/>
              <a:t>ли, что выполнение элементарных трудовых поручений, а во втором полугодии формирование навыков, необходимых для дежурства по столовой считается началом приобщения дошкольников к труду?  Если да , то в каком </a:t>
            </a:r>
            <a:r>
              <a:rPr lang="ru-RU" dirty="0" smtClean="0"/>
              <a:t>возрасте?</a:t>
            </a:r>
          </a:p>
          <a:p>
            <a:pPr marL="0" lvl="0" indent="0">
              <a:buNone/>
            </a:pPr>
            <a:endParaRPr lang="ru-RU" dirty="0"/>
          </a:p>
          <a:p>
            <a:pPr marL="0" lvl="0" indent="0">
              <a:buNone/>
            </a:pPr>
            <a:r>
              <a:rPr lang="ru-RU" dirty="0" smtClean="0"/>
              <a:t>Варианты </a:t>
            </a:r>
            <a:r>
              <a:rPr lang="ru-RU" dirty="0"/>
              <a:t>ответа:</a:t>
            </a:r>
          </a:p>
          <a:p>
            <a:pPr lvl="0"/>
            <a:r>
              <a:rPr lang="ru-RU" dirty="0"/>
              <a:t>3-4 года</a:t>
            </a:r>
          </a:p>
          <a:p>
            <a:pPr lvl="0"/>
            <a:r>
              <a:rPr lang="ru-RU" dirty="0"/>
              <a:t>4-5 лет</a:t>
            </a:r>
          </a:p>
          <a:p>
            <a:pPr lvl="0"/>
            <a:r>
              <a:rPr lang="ru-RU" dirty="0"/>
              <a:t>5-6 лет</a:t>
            </a:r>
          </a:p>
          <a:p>
            <a:pPr lvl="0"/>
            <a:r>
              <a:rPr lang="ru-RU" dirty="0"/>
              <a:t>6-7 лет</a:t>
            </a:r>
          </a:p>
          <a:p>
            <a:pPr marL="0" indent="0">
              <a:buNone/>
            </a:pPr>
            <a:endParaRPr lang="ru-RU" dirty="0"/>
          </a:p>
          <a:p>
            <a:pPr marL="0" lvl="0" indent="0">
              <a:buNone/>
            </a:pPr>
            <a:r>
              <a:rPr lang="ru-RU" dirty="0" smtClean="0"/>
              <a:t>6) На </a:t>
            </a:r>
            <a:r>
              <a:rPr lang="ru-RU" dirty="0"/>
              <a:t>каком возрастном этапе у дошкольников развиваются  представление о временной перспективе личности,  элементарные  знания о специфике школы, колледжа, вуза, а также  возможность реализовывать свою идею?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Варианты ответа:</a:t>
            </a:r>
          </a:p>
          <a:p>
            <a:pPr lvl="0"/>
            <a:r>
              <a:rPr lang="ru-RU" dirty="0"/>
              <a:t>3-4 года</a:t>
            </a:r>
          </a:p>
          <a:p>
            <a:pPr lvl="0"/>
            <a:r>
              <a:rPr lang="ru-RU" dirty="0"/>
              <a:t>4-5 лет</a:t>
            </a:r>
          </a:p>
          <a:p>
            <a:pPr lvl="0"/>
            <a:r>
              <a:rPr lang="ru-RU" dirty="0"/>
              <a:t>5-6 лет</a:t>
            </a:r>
          </a:p>
          <a:p>
            <a:pPr lvl="0"/>
            <a:r>
              <a:rPr lang="ru-RU" dirty="0"/>
              <a:t>6-7 лет</a:t>
            </a:r>
          </a:p>
          <a:p>
            <a:pPr marL="0" indent="0">
              <a:buNone/>
            </a:pPr>
            <a:r>
              <a:rPr lang="ru-RU" dirty="0"/>
              <a:t> </a:t>
            </a:r>
            <a:endParaRPr lang="ru-RU" dirty="0" smtClean="0"/>
          </a:p>
          <a:p>
            <a:pPr marL="0" indent="0" algn="ctr">
              <a:buNone/>
            </a:pPr>
            <a:r>
              <a:rPr lang="ru-RU" sz="2900" b="1" i="1" dirty="0" smtClean="0"/>
              <a:t>Спасибо за участие в опросе!</a:t>
            </a:r>
            <a:endParaRPr lang="ru-RU" sz="2900" b="1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424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 smtClean="0"/>
          </a:p>
          <a:p>
            <a:pPr marL="0" indent="0" algn="ctr">
              <a:buNone/>
            </a:pPr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896412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5994"/>
              </p:ext>
            </p:extLst>
          </p:nvPr>
        </p:nvGraphicFramePr>
        <p:xfrm>
          <a:off x="0" y="-34171"/>
          <a:ext cx="9180512" cy="6885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592"/>
                <a:gridCol w="2232248"/>
                <a:gridCol w="6048672"/>
              </a:tblGrid>
              <a:tr h="332656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Возраст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«Детство»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«От рождения школы»</a:t>
                      </a:r>
                      <a:endParaRPr lang="ru-RU" sz="1400" b="0" dirty="0"/>
                    </a:p>
                  </a:txBody>
                  <a:tcPr/>
                </a:tc>
              </a:tr>
              <a:tr h="655272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3-4 года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2.Развиваем ценностное отношение </a:t>
                      </a:r>
                      <a:r>
                        <a:rPr lang="ru-RU" sz="1400" smtClean="0"/>
                        <a:t>к труду</a:t>
                      </a:r>
                      <a:br>
                        <a:rPr lang="ru-RU" sz="1400" smtClean="0"/>
                      </a:br>
                      <a:r>
                        <a:rPr lang="ru-RU" sz="1400" b="1" smtClean="0"/>
                        <a:t>-труд взрослых. </a:t>
                      </a:r>
                    </a:p>
                    <a:p>
                      <a:r>
                        <a:rPr lang="ru-RU" sz="1400" b="1" smtClean="0"/>
                        <a:t>-самообслуживание.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2.Развитие коммуникативных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способностей</a:t>
                      </a:r>
                    </a:p>
                    <a:p>
                      <a:r>
                        <a:rPr lang="ru-RU" sz="1400" b="1" i="0" dirty="0" smtClean="0"/>
                        <a:t>-развитие общения, готовности к сотрудничеству. </a:t>
                      </a:r>
                      <a:r>
                        <a:rPr lang="ru-RU" sz="1400" dirty="0" smtClean="0"/>
                        <a:t>Помогать детям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объединяться для игры в группы по 2–3 человека на основе личных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симпатий. Развивать умение взаимодействовать и ладить друг с другом в непродолжительной совместной игре. Приучать соблюдать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в игре элементарные правила общения (договариваться, уступать,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соблюдать договоренности).</a:t>
                      </a:r>
                    </a:p>
                    <a:p>
                      <a:r>
                        <a:rPr lang="ru-RU" sz="1400" dirty="0" smtClean="0"/>
                        <a:t>Продолжать помогать детям общаться со знакомыми взрослыми</a:t>
                      </a:r>
                    </a:p>
                    <a:p>
                      <a:r>
                        <a:rPr lang="ru-RU" sz="1400" dirty="0" smtClean="0"/>
                        <a:t>и сверстниками посредством поручений (спроси, выясни, предложи помощь, поблагодари и т. п.).</a:t>
                      </a:r>
                    </a:p>
                    <a:p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Продолжать воспитывать эмоциональную отзывчивость, поощрять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попытки пожалеть сверстника, обнять его, помочь; создавать игровые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ситуации, способствующие формированию внимательного, заботливого отношения к окружающим.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Развивать умение инициативно обращаться к знакомому взрослому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или сверстнику (с вопросом, просьбой, предложением и т. п.).</a:t>
                      </a:r>
                    </a:p>
                    <a:p>
                      <a:r>
                        <a:rPr lang="ru-RU" sz="1400" b="1" i="0" dirty="0" smtClean="0"/>
                        <a:t>-формирование детско-взрослого сообщества</a:t>
                      </a:r>
                      <a:r>
                        <a:rPr lang="ru-RU" sz="1400" b="0" i="1" dirty="0" smtClean="0"/>
                        <a:t>. </a:t>
                      </a:r>
                      <a:r>
                        <a:rPr lang="ru-RU" sz="1400" dirty="0" smtClean="0"/>
                        <a:t>Способствовать формированию чувства принадлежности к сообществу детей и взрослых в детском саду. Формировать у детей положительное отношение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к детскому саду (обращать их внимание на красоту и удобство оформления комнат, на множество книжек и игрушек, на </a:t>
                      </a:r>
                      <a:r>
                        <a:rPr lang="ru-RU" sz="1400" dirty="0" err="1" smtClean="0"/>
                        <a:t>возможност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играть с детьми, подружиться с ними).</a:t>
                      </a:r>
                    </a:p>
                    <a:p>
                      <a:r>
                        <a:rPr lang="ru-RU" sz="1400" dirty="0" smtClean="0"/>
                        <a:t>Воспитывать такие качества, как доброта, дружелюбие. Формировать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доброжелательное отношение друг к другу, умение делиться с товарищем, учить жить дружно, вместе пользоваться игрушками, книгами,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помогать друг другу; приучать детей общаться спокойно, без крика.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Вовлекать детей в жизнь группы, воспитывать стремление поддерживать чистоту и порядок в группе, формировать бережное отношение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к игрушкам, книгам, личным вещам и пр. Формировать чувство общности, значимости каждого ребенка для детского сада.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05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474427"/>
              </p:ext>
            </p:extLst>
          </p:nvPr>
        </p:nvGraphicFramePr>
        <p:xfrm>
          <a:off x="-2047" y="11839"/>
          <a:ext cx="9146047" cy="6846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766"/>
                <a:gridCol w="2229121"/>
                <a:gridCol w="6012160"/>
              </a:tblGrid>
              <a:tr h="322562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Возраст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«Детство»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«От</a:t>
                      </a:r>
                      <a:r>
                        <a:rPr lang="ru-RU" sz="1400" b="0" baseline="0" dirty="0" smtClean="0"/>
                        <a:t> рождения до школы»</a:t>
                      </a:r>
                      <a:endParaRPr lang="ru-RU" sz="1400" b="0" dirty="0"/>
                    </a:p>
                  </a:txBody>
                  <a:tcPr/>
                </a:tc>
              </a:tr>
              <a:tr h="652359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3-4 года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3.Формирование основ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безопасного поведения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в быту, социуме, природе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3. Развитие регуляторных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способностей</a:t>
                      </a:r>
                    </a:p>
                    <a:p>
                      <a:r>
                        <a:rPr lang="ru-RU" sz="1400" dirty="0" smtClean="0"/>
                        <a:t>-</a:t>
                      </a:r>
                      <a:r>
                        <a:rPr lang="ru-RU" sz="1400" b="1" dirty="0" smtClean="0"/>
                        <a:t>освоение общепринятых правил и норм</a:t>
                      </a:r>
                      <a:r>
                        <a:rPr lang="ru-RU" sz="1400" dirty="0" smtClean="0"/>
                        <a:t>. Способствовать освоению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детьми общепринятых правил и норм. Закреплять навыки организованного поведения в детском саду, дома, на улице. Продолжать приучать детей к вежливости (учить здороваться, прощаться, благодарить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за помощь). Приучать соблюдать порядок и чистоту в помещении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и на участке детского сада.</a:t>
                      </a:r>
                      <a:r>
                        <a:rPr lang="ru-RU" sz="1400" baseline="0" dirty="0" smtClean="0"/>
                        <a:t> </a:t>
                      </a:r>
                    </a:p>
                    <a:p>
                      <a:r>
                        <a:rPr lang="ru-RU" sz="1400" b="1" dirty="0" smtClean="0"/>
                        <a:t>-развитие целенаправленности, </a:t>
                      </a:r>
                      <a:r>
                        <a:rPr lang="ru-RU" sz="1400" b="1" dirty="0" err="1" smtClean="0"/>
                        <a:t>саморегуляции</a:t>
                      </a:r>
                      <a:r>
                        <a:rPr lang="ru-RU" sz="1400" b="1" dirty="0" smtClean="0"/>
                        <a:t>, самостоятельности.</a:t>
                      </a:r>
                    </a:p>
                    <a:p>
                      <a:r>
                        <a:rPr lang="ru-RU" sz="1400" dirty="0" smtClean="0"/>
                        <a:t>Способствовать первичным проявлениям целенаправленности, </a:t>
                      </a:r>
                      <a:r>
                        <a:rPr lang="ru-RU" sz="1400" dirty="0" err="1" smtClean="0"/>
                        <a:t>саморегуляции</a:t>
                      </a:r>
                      <a:r>
                        <a:rPr lang="ru-RU" sz="1400" dirty="0" smtClean="0"/>
                        <a:t> собственных действий, поощрять стремление детей к самостоятельности («я сам»). Развивать умение находить себе интересное занятие, в совместных играх учить детей выполнять постепенно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усложняющиеся правила.</a:t>
                      </a:r>
                    </a:p>
                    <a:p>
                      <a:r>
                        <a:rPr lang="ru-RU" sz="1400" dirty="0" smtClean="0"/>
                        <a:t>Приучать к соблюдению в процессе игры элементарных правил поведения (не отнимать игрушки, не толкать друг друга, не мешать сверстнику, не ломать постройки).</a:t>
                      </a:r>
                    </a:p>
                    <a:p>
                      <a:r>
                        <a:rPr lang="ru-RU" sz="1400" dirty="0" smtClean="0"/>
                        <a:t>4. Формирование социальных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представлений, умений, навыков</a:t>
                      </a:r>
                    </a:p>
                    <a:p>
                      <a:r>
                        <a:rPr lang="ru-RU" sz="1400" dirty="0" smtClean="0"/>
                        <a:t>-</a:t>
                      </a:r>
                      <a:r>
                        <a:rPr lang="ru-RU" sz="1400" b="1" dirty="0" smtClean="0"/>
                        <a:t>развитие игровой деятельности</a:t>
                      </a:r>
                    </a:p>
                    <a:p>
                      <a:r>
                        <a:rPr lang="ru-RU" sz="1400" b="0" dirty="0" smtClean="0"/>
                        <a:t>р</a:t>
                      </a:r>
                      <a:r>
                        <a:rPr lang="ru-RU" sz="1400" dirty="0" smtClean="0"/>
                        <a:t>азвивать у детей интерес к различным видам игр. Поддерживать бодрое и радостное настроение, побуждать к активной деятельности, развивать самостоятельность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в выборе игры, в осуществлении задуманного. Помогать робким, застенчивым детям включаться в общую игру.</a:t>
                      </a:r>
                    </a:p>
                    <a:p>
                      <a:r>
                        <a:rPr lang="ru-RU" sz="1400" dirty="0" smtClean="0"/>
                        <a:t>Способствовать возникновению игр на темы из окружающей жизни , по мотивам литературных произведений.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Развивать умение выбирать роль, выполнять в игре с игрушками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несколько взаимосвязанных действий (готовить обед, накрывать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на стол, кормить). Учить взаимодействовать в сюжетах с двумя действующими лицами.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286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171273"/>
              </p:ext>
            </p:extLst>
          </p:nvPr>
        </p:nvGraphicFramePr>
        <p:xfrm>
          <a:off x="-36512" y="-27384"/>
          <a:ext cx="9217024" cy="6912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2232248"/>
                <a:gridCol w="6048672"/>
              </a:tblGrid>
              <a:tr h="432048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Возраст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«Детство»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«От рождения до школы»</a:t>
                      </a:r>
                      <a:endParaRPr lang="ru-RU" sz="1400" b="0" dirty="0"/>
                    </a:p>
                  </a:txBody>
                  <a:tcPr/>
                </a:tc>
              </a:tr>
              <a:tr h="6480720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3-4 года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Способствовать обогащению игрового опыта детей посредством объединения отдельных действий в единую сюжетную линию.</a:t>
                      </a:r>
                    </a:p>
                    <a:p>
                      <a:r>
                        <a:rPr lang="ru-RU" sz="1400" b="0" dirty="0" smtClean="0"/>
                        <a:t>Поощрять попытки детей самостоятельно подбирать атрибуты для</a:t>
                      </a:r>
                    </a:p>
                    <a:p>
                      <a:r>
                        <a:rPr lang="ru-RU" sz="1400" b="0" dirty="0" smtClean="0"/>
                        <a:t>той или иной роли; дополнять игровую обстановку недостающими</a:t>
                      </a:r>
                    </a:p>
                    <a:p>
                      <a:r>
                        <a:rPr lang="ru-RU" sz="1400" b="0" dirty="0" smtClean="0"/>
                        <a:t>предметами, игрушками.</a:t>
                      </a:r>
                    </a:p>
                    <a:p>
                      <a:r>
                        <a:rPr lang="ru-RU" sz="1400" b="1" dirty="0" smtClean="0"/>
                        <a:t>-развитие навыков самообслуживания</a:t>
                      </a:r>
                      <a:r>
                        <a:rPr lang="ru-RU" sz="1400" b="0" dirty="0" smtClean="0"/>
                        <a:t>. Формировать элементарные</a:t>
                      </a:r>
                    </a:p>
                    <a:p>
                      <a:r>
                        <a:rPr lang="ru-RU" sz="1400" b="0" dirty="0" smtClean="0"/>
                        <a:t>навыки самообслуживания; поддерживать стремление к самостоятельности при овладении навыками самообслуживания.</a:t>
                      </a:r>
                    </a:p>
                    <a:p>
                      <a:r>
                        <a:rPr lang="ru-RU" sz="1400" b="0" dirty="0" smtClean="0"/>
                        <a:t>Учить правильно пользоваться столовой и чайной ложками, вилкой,</a:t>
                      </a:r>
                    </a:p>
                    <a:p>
                      <a:r>
                        <a:rPr lang="ru-RU" sz="1400" b="0" dirty="0" smtClean="0"/>
                        <a:t>салфеткой; учить самостоятельно одеваться и раздеваться в определенной последовательности (надевать и снимать одежду, расстегивать и застегивать пуговицы, складывать, вешать предметы одежды</a:t>
                      </a:r>
                    </a:p>
                    <a:p>
                      <a:r>
                        <a:rPr lang="ru-RU" sz="1400" b="0" dirty="0" smtClean="0"/>
                        <a:t>и т. п.). Воспитывать навыки опрятности, умение замечать непорядок</a:t>
                      </a:r>
                    </a:p>
                    <a:p>
                      <a:r>
                        <a:rPr lang="ru-RU" sz="1400" b="0" dirty="0" smtClean="0"/>
                        <a:t>в одежде и устранять его при небольшой помощи взрослых.</a:t>
                      </a:r>
                    </a:p>
                    <a:p>
                      <a:r>
                        <a:rPr lang="ru-RU" sz="1400" b="0" dirty="0" smtClean="0"/>
                        <a:t>-</a:t>
                      </a:r>
                      <a:r>
                        <a:rPr lang="ru-RU" sz="1400" b="1" dirty="0" smtClean="0"/>
                        <a:t>приобщение к труду.</a:t>
                      </a:r>
                      <a:r>
                        <a:rPr lang="ru-RU" sz="1400" b="0" dirty="0" smtClean="0"/>
                        <a:t> Побуждать к самостоятельному выполнению</a:t>
                      </a:r>
                    </a:p>
                    <a:p>
                      <a:r>
                        <a:rPr lang="ru-RU" sz="1400" b="0" dirty="0" smtClean="0"/>
                        <a:t>элементарных поручений: готовить материалы к занятиям (кисти, доски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для лепки и пр.), после игры убирать на место игрушки, строительный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материал, книги.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Во второй половине года начинать формировать навыки, необходимые для дежурства</a:t>
                      </a:r>
                      <a:r>
                        <a:rPr lang="ru-RU" sz="1400" b="0" baseline="0" dirty="0" smtClean="0"/>
                        <a:t> по </a:t>
                      </a:r>
                      <a:r>
                        <a:rPr lang="ru-RU" sz="1400" b="0" dirty="0" smtClean="0"/>
                        <a:t>столовой(раскладывать ложки, расставлять хлебницы, </a:t>
                      </a:r>
                      <a:r>
                        <a:rPr lang="ru-RU" sz="1400" b="0" dirty="0" err="1" smtClean="0"/>
                        <a:t>салфетницы</a:t>
                      </a:r>
                      <a:r>
                        <a:rPr lang="ru-RU" sz="1400" b="0" dirty="0" smtClean="0"/>
                        <a:t> и т. п.).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Воспитывать уважительное, бережное отношение к результатам труда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и творчества, своего и сверстников (рисункам, поделкам, постройкам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и т. п.).</a:t>
                      </a:r>
                    </a:p>
                    <a:p>
                      <a:r>
                        <a:rPr lang="ru-RU" sz="1400" b="0" dirty="0" smtClean="0"/>
                        <a:t>Воспитывать уважение к людям знакомых профессий, бережное от-</a:t>
                      </a:r>
                    </a:p>
                    <a:p>
                      <a:r>
                        <a:rPr lang="ru-RU" sz="1400" b="0" dirty="0" smtClean="0"/>
                        <a:t>ношение к результатам их труда. Побуждать детей оказывать помощь</a:t>
                      </a:r>
                    </a:p>
                    <a:p>
                      <a:r>
                        <a:rPr lang="ru-RU" sz="1400" b="0" dirty="0" smtClean="0"/>
                        <a:t>взрослым, выполнять элементарные трудовые поручения.</a:t>
                      </a:r>
                    </a:p>
                    <a:p>
                      <a:endParaRPr lang="ru-RU" sz="1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876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765073"/>
              </p:ext>
            </p:extLst>
          </p:nvPr>
        </p:nvGraphicFramePr>
        <p:xfrm>
          <a:off x="0" y="0"/>
          <a:ext cx="9180512" cy="6885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600"/>
                <a:gridCol w="2160240"/>
                <a:gridCol w="6048672"/>
              </a:tblGrid>
              <a:tr h="404664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Возраст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«Детство»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«От рождения до школы»</a:t>
                      </a:r>
                      <a:endParaRPr lang="ru-RU" sz="1400" b="0" dirty="0"/>
                    </a:p>
                  </a:txBody>
                  <a:tcPr/>
                </a:tc>
              </a:tr>
              <a:tr h="6480720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3-4 года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-</a:t>
                      </a:r>
                      <a:r>
                        <a:rPr lang="ru-RU" sz="1400" b="1" dirty="0" smtClean="0"/>
                        <a:t>формирование основ безопасности</a:t>
                      </a:r>
                      <a:r>
                        <a:rPr lang="ru-RU" sz="1400" b="0" dirty="0" smtClean="0"/>
                        <a:t>. Знакомить с правилами безопасного поведения в природе (не есть грибы и ягоды, не трогать животных, не отходить от группы и др.).</a:t>
                      </a:r>
                    </a:p>
                    <a:p>
                      <a:r>
                        <a:rPr lang="ru-RU" sz="1400" b="0" dirty="0" smtClean="0"/>
                        <a:t>Формировать первичные представления о безопасном поведении</a:t>
                      </a:r>
                    </a:p>
                    <a:p>
                      <a:r>
                        <a:rPr lang="ru-RU" sz="1400" b="0" dirty="0" smtClean="0"/>
                        <a:t>на дорогах (переходить через дорогу только вместе со взрослым, держась за руку взрослого).</a:t>
                      </a:r>
                    </a:p>
                    <a:p>
                      <a:r>
                        <a:rPr lang="ru-RU" sz="1400" b="0" dirty="0" smtClean="0"/>
                        <a:t>Формировать навыки безопасного передвижения в помещении</a:t>
                      </a:r>
                    </a:p>
                    <a:p>
                      <a:r>
                        <a:rPr lang="ru-RU" sz="1400" b="0" dirty="0" smtClean="0"/>
                        <a:t>(осторожно спускаться и подниматься по лестнице, держась за перила; открывать и закрывать двери, держась за дверную ручку).</a:t>
                      </a:r>
                    </a:p>
                    <a:p>
                      <a:r>
                        <a:rPr lang="ru-RU" sz="1400" b="0" dirty="0" smtClean="0"/>
                        <a:t>Совершенствовать умение свободно ориентироваться в помещениях</a:t>
                      </a:r>
                    </a:p>
                    <a:p>
                      <a:r>
                        <a:rPr lang="ru-RU" sz="1400" b="0" dirty="0" smtClean="0"/>
                        <a:t>и на участке детского сада.</a:t>
                      </a:r>
                    </a:p>
                    <a:p>
                      <a:r>
                        <a:rPr lang="ru-RU" sz="1400" b="0" dirty="0" smtClean="0"/>
                        <a:t>Формировать навыки безопасного поведения в играх с песком, водой,</a:t>
                      </a:r>
                    </a:p>
                    <a:p>
                      <a:r>
                        <a:rPr lang="ru-RU" sz="1400" b="0" dirty="0" smtClean="0"/>
                        <a:t>снегом, с мелкими предметами (не брать их в рот, не бросаться песком, не засовывать предметы в ухо, нос и пр.).</a:t>
                      </a:r>
                    </a:p>
                    <a:p>
                      <a:r>
                        <a:rPr lang="ru-RU" sz="1400" b="0" dirty="0" smtClean="0"/>
                        <a:t>Обсуждать с детьми, что произойдет, если не соблюдать правила без-</a:t>
                      </a:r>
                    </a:p>
                    <a:p>
                      <a:r>
                        <a:rPr lang="ru-RU" sz="1400" b="0" dirty="0" smtClean="0"/>
                        <a:t>опасности. Развивать умение обращаться при необходимости за по-</a:t>
                      </a:r>
                    </a:p>
                    <a:p>
                      <a:r>
                        <a:rPr lang="ru-RU" sz="1400" b="0" dirty="0" smtClean="0"/>
                        <a:t>мощью к взрослым.</a:t>
                      </a:r>
                      <a:endParaRPr lang="ru-RU" sz="1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796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178050"/>
              </p:ext>
            </p:extLst>
          </p:nvPr>
        </p:nvGraphicFramePr>
        <p:xfrm>
          <a:off x="-36512" y="-27384"/>
          <a:ext cx="9217024" cy="7137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160240"/>
                <a:gridCol w="6048672"/>
              </a:tblGrid>
              <a:tr h="432048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Возраст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«Детство»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«От</a:t>
                      </a:r>
                      <a:r>
                        <a:rPr lang="ru-RU" sz="1400" b="0" baseline="0" dirty="0" smtClean="0"/>
                        <a:t> рождения до школы»</a:t>
                      </a:r>
                      <a:endParaRPr lang="ru-RU" sz="1400" b="0" dirty="0"/>
                    </a:p>
                  </a:txBody>
                  <a:tcPr/>
                </a:tc>
              </a:tr>
              <a:tr h="6480720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4-5</a:t>
                      </a:r>
                      <a:r>
                        <a:rPr lang="ru-RU" sz="1400" b="0" baseline="0" dirty="0" smtClean="0"/>
                        <a:t> лет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1.Дошкольник входит в мир социальных отношений</a:t>
                      </a:r>
                    </a:p>
                    <a:p>
                      <a:r>
                        <a:rPr lang="ru-RU" sz="1400" b="1" dirty="0" smtClean="0"/>
                        <a:t>-эмоции. </a:t>
                      </a:r>
                    </a:p>
                    <a:p>
                      <a:r>
                        <a:rPr lang="ru-RU" sz="1400" b="1" dirty="0" smtClean="0"/>
                        <a:t>-взаимоотношения. </a:t>
                      </a:r>
                    </a:p>
                    <a:p>
                      <a:r>
                        <a:rPr lang="ru-RU" sz="1400" b="1" dirty="0" smtClean="0"/>
                        <a:t>-культура поведения, общения со взрослыми и сверстниками. </a:t>
                      </a:r>
                    </a:p>
                    <a:p>
                      <a:r>
                        <a:rPr lang="ru-RU" sz="1400" b="1" dirty="0" smtClean="0"/>
                        <a:t>-семья</a:t>
                      </a:r>
                    </a:p>
                    <a:p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1.Формирование первичных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ценностных представлений</a:t>
                      </a:r>
                      <a:r>
                        <a:rPr lang="ru-RU" sz="1400" b="0" baseline="0" dirty="0" smtClean="0"/>
                        <a:t> </a:t>
                      </a:r>
                    </a:p>
                    <a:p>
                      <a:r>
                        <a:rPr lang="ru-RU" sz="1400" b="0" baseline="0" dirty="0" smtClean="0"/>
                        <a:t>-</a:t>
                      </a:r>
                      <a:r>
                        <a:rPr lang="ru-RU" sz="1400" b="1" baseline="0" dirty="0" smtClean="0"/>
                        <a:t>о</a:t>
                      </a:r>
                      <a:r>
                        <a:rPr lang="ru-RU" sz="1400" b="1" dirty="0" smtClean="0"/>
                        <a:t>браз Я.</a:t>
                      </a:r>
                    </a:p>
                    <a:p>
                      <a:r>
                        <a:rPr lang="ru-RU" sz="1400" b="0" dirty="0" smtClean="0"/>
                        <a:t>Продолжать формировать образ Я. Формировать представления о росте и развитии ребенка, его прошлом, настоящем и будущем</a:t>
                      </a:r>
                    </a:p>
                    <a:p>
                      <a:r>
                        <a:rPr lang="ru-RU" sz="1400" b="0" dirty="0" smtClean="0"/>
                        <a:t>(«я был маленьким, я расту, я буду взрослым»). Формировать первичные представления о школе (я пойду в школу, в школе интересно,</a:t>
                      </a:r>
                    </a:p>
                    <a:p>
                      <a:r>
                        <a:rPr lang="ru-RU" sz="1400" b="0" dirty="0" smtClean="0"/>
                        <a:t>я буду хорошо учиться, я много узнаю).</a:t>
                      </a:r>
                    </a:p>
                    <a:p>
                      <a:r>
                        <a:rPr lang="ru-RU" sz="1400" b="1" dirty="0" smtClean="0"/>
                        <a:t>-нравственное воспитание</a:t>
                      </a:r>
                      <a:r>
                        <a:rPr lang="ru-RU" sz="1400" b="0" dirty="0" smtClean="0"/>
                        <a:t>.</a:t>
                      </a:r>
                    </a:p>
                    <a:p>
                      <a:r>
                        <a:rPr lang="ru-RU" sz="1400" b="0" dirty="0" smtClean="0"/>
                        <a:t> Способствовать формированию личностного отношения ребенка к соблюдению (и нарушению) моральных</a:t>
                      </a:r>
                      <a:r>
                        <a:rPr lang="ru-RU" sz="1400" b="0" baseline="0" dirty="0" smtClean="0"/>
                        <a:t> н</a:t>
                      </a:r>
                      <a:r>
                        <a:rPr lang="ru-RU" sz="1400" b="0" dirty="0" smtClean="0"/>
                        <a:t>орм: взаимопомощь, сочувствие обиженному и несогласие с действиями обидчика; одобрения действий того, кто поступил справедливо</a:t>
                      </a:r>
                      <a:r>
                        <a:rPr lang="ru-RU" sz="1400" b="0" baseline="0" dirty="0" smtClean="0"/>
                        <a:t> ,</a:t>
                      </a:r>
                      <a:r>
                        <a:rPr lang="ru-RU" sz="1400" b="0" dirty="0" smtClean="0"/>
                        <a:t>уступил по просьбе сверстника, поделился игрушками и пр.</a:t>
                      </a:r>
                    </a:p>
                    <a:p>
                      <a:r>
                        <a:rPr lang="ru-RU" sz="1400" b="1" dirty="0" smtClean="0"/>
                        <a:t>-патриотическое воспитание</a:t>
                      </a:r>
                      <a:r>
                        <a:rPr lang="ru-RU" sz="1400" b="0" dirty="0" smtClean="0"/>
                        <a:t>. </a:t>
                      </a:r>
                    </a:p>
                    <a:p>
                      <a:r>
                        <a:rPr lang="ru-RU" sz="1400" b="0" dirty="0" smtClean="0"/>
                        <a:t>Воспитывать уважительное отношение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и чувство принадлежности к своей семье, любовь и уважение к родителям. Дать детям представление о том, что такое семья (это все,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кто живет вместе с ребенком), дать детям первоначальные представления о родственных отношениях (сын, мама, папа, дочь и т. д.). Интересоваться тем, какие обязанности есть у ребенка по дому (убирать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игрушки, помогать накрывать на стол и т. п.). Учить детей знать и называть своих ближайших родственников.</a:t>
                      </a:r>
                    </a:p>
                    <a:p>
                      <a:r>
                        <a:rPr lang="ru-RU" sz="1400" b="0" dirty="0" smtClean="0"/>
                        <a:t>Продолжать воспитывать любовь к родному краю; знакомить с на-</a:t>
                      </a:r>
                    </a:p>
                    <a:p>
                      <a:r>
                        <a:rPr lang="ru-RU" sz="1400" b="0" dirty="0" smtClean="0"/>
                        <a:t>званиями улиц, на которых живут дети, рассказывать о самых красивых местах родного города (поселка), его достопримечательностях.</a:t>
                      </a:r>
                    </a:p>
                    <a:p>
                      <a:r>
                        <a:rPr lang="ru-RU" sz="1400" b="0" dirty="0" smtClean="0"/>
                        <a:t>Воспитывать любовь и уважение к нашей Родине — России. Воспитывать уважение к государственным символам, дать детям доступные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их пониманию представления о государственных праздниках.</a:t>
                      </a:r>
                    </a:p>
                    <a:p>
                      <a:r>
                        <a:rPr lang="ru-RU" sz="1400" b="0" dirty="0" smtClean="0"/>
                        <a:t>Рассказывать о Российской армии, о воинах, которые охраняют</a:t>
                      </a:r>
                    </a:p>
                    <a:p>
                      <a:r>
                        <a:rPr lang="ru-RU" sz="1400" b="0" dirty="0" smtClean="0"/>
                        <a:t>нашу Родину. Знакомить с некоторыми родами войск (морской флот,</a:t>
                      </a:r>
                    </a:p>
                    <a:p>
                      <a:r>
                        <a:rPr lang="ru-RU" sz="1400" b="0" dirty="0" smtClean="0"/>
                        <a:t>ракетные войска и т. п.).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730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5531366"/>
              </p:ext>
            </p:extLst>
          </p:nvPr>
        </p:nvGraphicFramePr>
        <p:xfrm>
          <a:off x="-36512" y="-10825"/>
          <a:ext cx="9180512" cy="6968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160240"/>
                <a:gridCol w="60121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Возраст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«Детство»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«От рождения</a:t>
                      </a:r>
                      <a:r>
                        <a:rPr lang="ru-RU" sz="1400" b="0" baseline="0" dirty="0" smtClean="0"/>
                        <a:t> до школы»</a:t>
                      </a:r>
                      <a:endParaRPr lang="ru-RU" sz="1400" b="0" dirty="0"/>
                    </a:p>
                  </a:txBody>
                  <a:tcPr/>
                </a:tc>
              </a:tr>
              <a:tr h="6597377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4-5 лет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2.Развиваем ценностное отношение к труду</a:t>
                      </a:r>
                      <a:br>
                        <a:rPr lang="ru-RU" sz="1400" dirty="0" smtClean="0"/>
                      </a:br>
                      <a:r>
                        <a:rPr lang="ru-RU" sz="1400" b="1" dirty="0" smtClean="0"/>
                        <a:t>-труд взрослых</a:t>
                      </a:r>
                      <a:r>
                        <a:rPr lang="ru-RU" sz="1400" b="1" baseline="0" dirty="0" smtClean="0"/>
                        <a:t> и рукотворный мир.</a:t>
                      </a:r>
                      <a:endParaRPr lang="ru-RU" sz="1400" b="1" dirty="0" smtClean="0"/>
                    </a:p>
                    <a:p>
                      <a:r>
                        <a:rPr lang="ru-RU" sz="1400" b="1" dirty="0" smtClean="0"/>
                        <a:t>-самообслуживание и детский</a:t>
                      </a:r>
                      <a:r>
                        <a:rPr lang="ru-RU" sz="1400" b="1" baseline="0" dirty="0" smtClean="0"/>
                        <a:t> труд.</a:t>
                      </a:r>
                      <a:endParaRPr lang="ru-RU" sz="1400" b="1" dirty="0" smtClean="0"/>
                    </a:p>
                    <a:p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2.Развитие коммуникативных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способностей</a:t>
                      </a:r>
                    </a:p>
                    <a:p>
                      <a:r>
                        <a:rPr lang="ru-RU" sz="1400" b="1" dirty="0" smtClean="0"/>
                        <a:t>-развитие общения, готовности к сотрудничеству.</a:t>
                      </a:r>
                    </a:p>
                    <a:p>
                      <a:r>
                        <a:rPr lang="ru-RU" sz="1400" b="0" dirty="0" smtClean="0"/>
                        <a:t>Учить коллективным играм, правилам добрых взаимоотношений (как</a:t>
                      </a:r>
                    </a:p>
                    <a:p>
                      <a:r>
                        <a:rPr lang="ru-RU" sz="1400" b="0" dirty="0" smtClean="0"/>
                        <a:t>играть, чтобы всем было интересно и никому не было обидно), развивать умение считаться с интересами товарищей, поступать в соответствии с правилами и общим игровым замыслом.</a:t>
                      </a:r>
                    </a:p>
                    <a:p>
                      <a:r>
                        <a:rPr lang="ru-RU" sz="1400" b="0" dirty="0" smtClean="0"/>
                        <a:t>Поощрять детей к совместному выполнению проектов, поручений,</a:t>
                      </a:r>
                    </a:p>
                    <a:p>
                      <a:r>
                        <a:rPr lang="ru-RU" sz="1400" b="0" dirty="0" smtClean="0"/>
                        <a:t>формировать умение договариваться (с помощью воспитателя) о распределении коллективной работы, заботиться о своевременном завершении совместного задания. Поддерживать проявление детской</a:t>
                      </a:r>
                    </a:p>
                    <a:p>
                      <a:r>
                        <a:rPr lang="ru-RU" sz="1400" b="0" dirty="0" smtClean="0"/>
                        <a:t>инициативы, помогать реализовать ее, способствовать пониманию</a:t>
                      </a:r>
                    </a:p>
                    <a:p>
                      <a:r>
                        <a:rPr lang="ru-RU" sz="1400" b="0" dirty="0" smtClean="0"/>
                        <a:t>значения результатов своего труда для других.</a:t>
                      </a:r>
                    </a:p>
                    <a:p>
                      <a:r>
                        <a:rPr lang="ru-RU" sz="1400" b="1" dirty="0" smtClean="0"/>
                        <a:t>-формирование детско-взрослого сообщества.</a:t>
                      </a:r>
                    </a:p>
                    <a:p>
                      <a:r>
                        <a:rPr lang="ru-RU" sz="1400" b="0" dirty="0" smtClean="0"/>
                        <a:t>Формировать у детей положительное отношение к детскому саду.</a:t>
                      </a:r>
                    </a:p>
                    <a:p>
                      <a:r>
                        <a:rPr lang="ru-RU" sz="1400" b="0" dirty="0" smtClean="0"/>
                        <a:t>Продолжать знакомить детей с детским садом и его сотрудниками.</a:t>
                      </a:r>
                    </a:p>
                    <a:p>
                      <a:r>
                        <a:rPr lang="ru-RU" sz="1400" b="0" dirty="0" smtClean="0"/>
                        <a:t>Совершенствовать умение свободно ориентироваться в помещениях детского сада. Учить замечать изменения в оформлении группы</a:t>
                      </a:r>
                    </a:p>
                    <a:p>
                      <a:r>
                        <a:rPr lang="ru-RU" sz="1400" b="0" dirty="0" smtClean="0"/>
                        <a:t>и зала, участка детского сада, обсуждать с детьми предполагаемые</a:t>
                      </a:r>
                    </a:p>
                    <a:p>
                      <a:r>
                        <a:rPr lang="ru-RU" sz="1400" b="0" dirty="0" smtClean="0"/>
                        <a:t>изменения (перестановки мебели, покупка игрушек, оформление</a:t>
                      </a:r>
                    </a:p>
                    <a:p>
                      <a:r>
                        <a:rPr lang="ru-RU" sz="1400" b="0" dirty="0" smtClean="0"/>
                        <a:t>группы и пр.), привлекать их для посильного участия в оформлении</a:t>
                      </a:r>
                    </a:p>
                    <a:p>
                      <a:r>
                        <a:rPr lang="ru-RU" sz="1400" b="0" dirty="0" smtClean="0"/>
                        <a:t>и украшении группы, чтобы детям было уютно и хорошо, чтобы они</a:t>
                      </a:r>
                    </a:p>
                    <a:p>
                      <a:r>
                        <a:rPr lang="ru-RU" sz="1400" b="0" dirty="0" smtClean="0"/>
                        <a:t>воспринимали детский сад как свой общий дом и чувствовали себя</a:t>
                      </a:r>
                    </a:p>
                    <a:p>
                      <a:r>
                        <a:rPr lang="ru-RU" sz="1400" b="0" dirty="0" smtClean="0"/>
                        <a:t>там хозяевами.</a:t>
                      </a:r>
                      <a:endParaRPr lang="ru-RU" sz="1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24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030230"/>
              </p:ext>
            </p:extLst>
          </p:nvPr>
        </p:nvGraphicFramePr>
        <p:xfrm>
          <a:off x="0" y="0"/>
          <a:ext cx="9180512" cy="6885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600"/>
                <a:gridCol w="2232248"/>
                <a:gridCol w="59766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Возраст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«Детство»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«От рождения</a:t>
                      </a:r>
                      <a:r>
                        <a:rPr lang="ru-RU" sz="1400" b="0" baseline="0" dirty="0" smtClean="0"/>
                        <a:t> до школы»</a:t>
                      </a:r>
                      <a:endParaRPr lang="ru-RU" sz="1400" b="0" dirty="0"/>
                    </a:p>
                  </a:txBody>
                  <a:tcPr/>
                </a:tc>
              </a:tr>
              <a:tr h="6514544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4-5 лет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3.Формирование основ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безопасного поведения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в быту, социуме, природе</a:t>
                      </a:r>
                    </a:p>
                    <a:p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3.Развитие регуляторных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способностей</a:t>
                      </a:r>
                    </a:p>
                    <a:p>
                      <a:r>
                        <a:rPr lang="ru-RU" sz="1400" b="1" dirty="0" smtClean="0"/>
                        <a:t>-освоение общепринятых правил и норм. </a:t>
                      </a:r>
                    </a:p>
                    <a:p>
                      <a:r>
                        <a:rPr lang="ru-RU" sz="1400" b="0" dirty="0" smtClean="0"/>
                        <a:t>Способствовать освоению</a:t>
                      </a:r>
                      <a:r>
                        <a:rPr lang="ru-RU" sz="1400" b="0" baseline="0" dirty="0" smtClean="0"/>
                        <a:t> д</a:t>
                      </a:r>
                      <a:r>
                        <a:rPr lang="ru-RU" sz="1400" b="0" dirty="0" smtClean="0"/>
                        <a:t>етьми общепринятых правил и норм поведения.</a:t>
                      </a:r>
                    </a:p>
                    <a:p>
                      <a:r>
                        <a:rPr lang="ru-RU" sz="1400" b="0" dirty="0" smtClean="0"/>
                        <a:t>Расширять представления о правилах поведения в общественных местах. Формировать навыки культурного поведения в общественном</a:t>
                      </a:r>
                    </a:p>
                    <a:p>
                      <a:r>
                        <a:rPr lang="ru-RU" sz="1400" b="0" dirty="0" smtClean="0"/>
                        <a:t>транспорте. Продолжать формировать у детей основы культуры поведения и вежливого общения; напоминать о необходимости здороваться, прощаться, называть работников дошкольного учреждения по имени</a:t>
                      </a:r>
                      <a:r>
                        <a:rPr lang="ru-RU" sz="1400" b="0" baseline="0" dirty="0" smtClean="0"/>
                        <a:t> о</a:t>
                      </a:r>
                      <a:r>
                        <a:rPr lang="ru-RU" sz="1400" b="0" dirty="0" smtClean="0"/>
                        <a:t>тчеству, не вмешиваться в разговор взрослых, вежливо выражать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свою просьбу, благодарить за оказанную услугу.</a:t>
                      </a:r>
                    </a:p>
                    <a:p>
                      <a:r>
                        <a:rPr lang="ru-RU" sz="1400" b="0" dirty="0" smtClean="0"/>
                        <a:t>-</a:t>
                      </a:r>
                      <a:r>
                        <a:rPr lang="ru-RU" sz="1400" b="1" dirty="0" smtClean="0"/>
                        <a:t>развитие целенаправленности, </a:t>
                      </a:r>
                      <a:r>
                        <a:rPr lang="ru-RU" sz="1400" b="1" dirty="0" err="1" smtClean="0"/>
                        <a:t>саморегуляции</a:t>
                      </a:r>
                      <a:r>
                        <a:rPr lang="ru-RU" sz="1400" b="0" dirty="0" smtClean="0"/>
                        <a:t>. </a:t>
                      </a:r>
                    </a:p>
                    <a:p>
                      <a:r>
                        <a:rPr lang="ru-RU" sz="1400" b="0" dirty="0" smtClean="0"/>
                        <a:t>Формировать первичные представления детей об их правах (на игру, доброжелательное отношение, новые знания и др.) и обязанностях в группе детского сада,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дома, на улице (самостоятельно есть, одеваться, убирать игрушки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и др.). Интересоваться тем, какие обязанности по дому есть у ребенка</a:t>
                      </a:r>
                      <a:r>
                        <a:rPr lang="ru-RU" sz="1400" b="0" baseline="0" dirty="0" smtClean="0"/>
                        <a:t> (</a:t>
                      </a:r>
                      <a:r>
                        <a:rPr lang="ru-RU" sz="1400" b="0" dirty="0" smtClean="0"/>
                        <a:t>убирать игрушки, помогать накрывать на стол и т. п.).</a:t>
                      </a:r>
                    </a:p>
                    <a:p>
                      <a:r>
                        <a:rPr lang="ru-RU" sz="1400" b="0" dirty="0" smtClean="0"/>
                        <a:t>Закреплять навыки бережного отношения к вещам, учить использовать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 их по назначению, ставить на место. Закреплять навыки самообслуживания и навыки правильного поведения, связанные с самообслуживанием.</a:t>
                      </a:r>
                    </a:p>
                    <a:p>
                      <a:r>
                        <a:rPr lang="ru-RU" sz="1400" b="0" dirty="0" smtClean="0"/>
                        <a:t>4.Формирование социальных представлений, умений и навыков</a:t>
                      </a:r>
                    </a:p>
                    <a:p>
                      <a:r>
                        <a:rPr lang="ru-RU" sz="1400" b="1" dirty="0" smtClean="0"/>
                        <a:t>-развитие игровой деятельности.</a:t>
                      </a:r>
                    </a:p>
                    <a:p>
                      <a:r>
                        <a:rPr lang="ru-RU" sz="1400" b="0" dirty="0" smtClean="0"/>
                        <a:t>Продолжать работу по развитию и обогащению сюжетов игр, используя методы руководства, подводить детей к самостоятельному созданию игровых замыслов. Учить подбирать предметы и атрибуты для игры.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64596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635</TotalTime>
  <Words>3733</Words>
  <Application>Microsoft Office PowerPoint</Application>
  <PresentationFormat>Экран (4:3)</PresentationFormat>
  <Paragraphs>411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Smeta</dc:creator>
  <cp:lastModifiedBy>Smeta</cp:lastModifiedBy>
  <cp:revision>45</cp:revision>
  <dcterms:created xsi:type="dcterms:W3CDTF">2020-10-11T08:24:01Z</dcterms:created>
  <dcterms:modified xsi:type="dcterms:W3CDTF">2020-10-18T15:21:18Z</dcterms:modified>
</cp:coreProperties>
</file>